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93" r:id="rId4"/>
    <p:sldId id="257" r:id="rId5"/>
    <p:sldId id="258" r:id="rId6"/>
    <p:sldId id="259" r:id="rId7"/>
    <p:sldId id="260" r:id="rId8"/>
    <p:sldId id="261" r:id="rId9"/>
    <p:sldId id="262" r:id="rId10"/>
    <p:sldId id="263" r:id="rId11"/>
    <p:sldId id="264" r:id="rId12"/>
    <p:sldId id="265" r:id="rId13"/>
    <p:sldId id="266" r:id="rId14"/>
    <p:sldId id="267" r:id="rId15"/>
    <p:sldId id="268" r:id="rId16"/>
    <p:sldId id="272" r:id="rId17"/>
    <p:sldId id="269" r:id="rId18"/>
    <p:sldId id="270" r:id="rId19"/>
    <p:sldId id="271" r:id="rId20"/>
    <p:sldId id="273" r:id="rId21"/>
    <p:sldId id="274" r:id="rId22"/>
    <p:sldId id="275" r:id="rId23"/>
    <p:sldId id="276" r:id="rId24"/>
    <p:sldId id="277" r:id="rId25"/>
    <p:sldId id="279" r:id="rId26"/>
    <p:sldId id="280" r:id="rId27"/>
    <p:sldId id="281" r:id="rId28"/>
    <p:sldId id="278" r:id="rId29"/>
    <p:sldId id="283" r:id="rId30"/>
    <p:sldId id="284" r:id="rId31"/>
    <p:sldId id="285" r:id="rId32"/>
    <p:sldId id="286" r:id="rId33"/>
    <p:sldId id="289" r:id="rId34"/>
    <p:sldId id="290" r:id="rId35"/>
    <p:sldId id="291" r:id="rId36"/>
    <p:sldId id="292" r:id="rId37"/>
    <p:sldId id="287" r:id="rId38"/>
    <p:sldId id="288" r:id="rId39"/>
    <p:sldId id="294" r:id="rId40"/>
    <p:sldId id="295" r:id="rId4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pic>
        <p:nvPicPr>
          <p:cNvPr id="2050" name="图片 2049" descr="9副本"/>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1" name="标题 2050"/>
          <p:cNvSpPr>
            <a:spLocks noGrp="1"/>
          </p:cNvSpPr>
          <p:nvPr>
            <p:ph type="ctrTitle"/>
          </p:nvPr>
        </p:nvSpPr>
        <p:spPr>
          <a:xfrm>
            <a:off x="2929467" y="3717925"/>
            <a:ext cx="8540751" cy="1108075"/>
          </a:xfrm>
          <a:prstGeom prst="rect">
            <a:avLst/>
          </a:prstGeom>
          <a:noFill/>
          <a:ln w="9525">
            <a:noFill/>
          </a:ln>
        </p:spPr>
        <p:txBody>
          <a:bodyPr anchor="ctr"/>
          <a:lstStyle>
            <a:lvl1pPr lvl="0" algn="r">
              <a:defRPr kern="1200"/>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2929467" y="4940300"/>
            <a:ext cx="8534400" cy="720725"/>
          </a:xfrm>
          <a:prstGeom prst="rect">
            <a:avLst/>
          </a:prstGeom>
          <a:noFill/>
          <a:ln w="9525">
            <a:noFill/>
          </a:ln>
        </p:spPr>
        <p:txBody>
          <a:bodyPr anchor="t"/>
          <a:lstStyle>
            <a:lvl1pPr marL="0" lvl="0" indent="0" algn="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p>
            <a:fld id="{82F288E0-7875-42C4-84C8-98DBBD3BF4D2}" type="datetimeFigureOut">
              <a:rPr lang="zh-CN" altLang="en-US" smtClean="0"/>
            </a:fld>
            <a:endParaRPr lang="zh-CN" altLang="en-US"/>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p>
            <a:endParaRPr lang="zh-CN" altLang="en-US"/>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p>
            <a:fld id="{7D9BB5D0-35E4-459D-AEF3-FE4D7C45CC19}"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82F288E0-7875-42C4-84C8-98DBBD3BF4D2}" type="datetimeFigureOut">
              <a:rPr lang="zh-CN" altLang="en-US" smtClean="0"/>
            </a:fld>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2636097" y="2070100"/>
            <a:ext cx="8540751" cy="1108075"/>
          </a:xfrm>
        </p:spPr>
        <p:txBody>
          <a:bodyPr/>
          <a:p>
            <a:r>
              <a:rPr lang="zh-CN" altLang="zh-CN" sz="8800" b="1"/>
              <a:t>善</a:t>
            </a:r>
            <a:r>
              <a:rPr lang="en-US" altLang="zh-CN" sz="8800" b="1"/>
              <a:t>“</a:t>
            </a:r>
            <a:r>
              <a:rPr lang="zh-CN" altLang="en-US" sz="8800" b="1"/>
              <a:t>评</a:t>
            </a:r>
            <a:r>
              <a:rPr lang="en-US" altLang="zh-CN" sz="8800" b="1"/>
              <a:t>”</a:t>
            </a:r>
            <a:endParaRPr lang="en-US" altLang="zh-CN" sz="8800" b="1"/>
          </a:p>
        </p:txBody>
      </p:sp>
      <p:sp>
        <p:nvSpPr>
          <p:cNvPr id="5" name="副标题 4"/>
          <p:cNvSpPr>
            <a:spLocks noGrp="1"/>
          </p:cNvSpPr>
          <p:nvPr>
            <p:ph type="subTitle" idx="1"/>
          </p:nvPr>
        </p:nvSpPr>
        <p:spPr>
          <a:xfrm>
            <a:off x="573405" y="3470910"/>
            <a:ext cx="10785475" cy="720725"/>
          </a:xfrm>
        </p:spPr>
        <p:txBody>
          <a:bodyPr/>
          <a:p>
            <a:r>
              <a:rPr lang="en-US" altLang="zh-CN" sz="4000" b="1">
                <a:latin typeface="楷体_GB2312" panose="02010609030101010101" charset="-122"/>
                <a:ea typeface="楷体_GB2312" panose="02010609030101010101" charset="-122"/>
              </a:rPr>
              <a:t>——</a:t>
            </a:r>
            <a:r>
              <a:rPr lang="zh-CN" altLang="en-US" sz="4000" b="1">
                <a:latin typeface="楷体_GB2312" panose="02010609030101010101" charset="-122"/>
                <a:ea typeface="楷体_GB2312" panose="02010609030101010101" charset="-122"/>
              </a:rPr>
              <a:t>关于高三语文试卷讲评的一点思考及做法</a:t>
            </a:r>
            <a:endParaRPr lang="zh-CN" altLang="en-US" sz="4000" b="1">
              <a:latin typeface="楷体_GB2312" panose="02010609030101010101" charset="-122"/>
              <a:ea typeface="楷体_GB2312" panose="02010609030101010101" charset="-122"/>
            </a:endParaRPr>
          </a:p>
        </p:txBody>
      </p:sp>
      <p:sp>
        <p:nvSpPr>
          <p:cNvPr id="6" name="副标题 4"/>
          <p:cNvSpPr>
            <a:spLocks noGrp="1"/>
          </p:cNvSpPr>
          <p:nvPr/>
        </p:nvSpPr>
        <p:spPr>
          <a:xfrm>
            <a:off x="2824692" y="4854575"/>
            <a:ext cx="8534400" cy="720725"/>
          </a:xfrm>
          <a:prstGeom prst="rect">
            <a:avLst/>
          </a:prstGeom>
          <a:noFill/>
          <a:ln w="9525">
            <a:noFill/>
          </a:ln>
        </p:spPr>
        <p:txBody>
          <a:bodyPr anchor="t"/>
          <a:lstStyle>
            <a:lvl1pPr marL="0" lvl="0" indent="0" algn="r" defTabSz="914400" eaLnBrk="1" fontAlgn="base" latinLnBrk="0" hangingPunct="1">
              <a:lnSpc>
                <a:spcPct val="100000"/>
              </a:lnSpc>
              <a:spcBef>
                <a:spcPct val="20000"/>
              </a:spcBef>
              <a:spcAft>
                <a:spcPct val="0"/>
              </a:spcAft>
              <a:buNone/>
              <a:defRPr sz="2400" b="0" i="0" u="none" kern="1200" baseline="0">
                <a:solidFill>
                  <a:schemeClr val="tx1"/>
                </a:solidFill>
                <a:latin typeface="+mn-lt"/>
                <a:ea typeface="+mn-ea"/>
                <a:cs typeface="+mn-cs"/>
              </a:defRPr>
            </a:lvl1pPr>
            <a:lvl2pPr marL="457200" lvl="1" indent="-457200" algn="ctr" defTabSz="914400" eaLnBrk="1" fontAlgn="base" latinLnBrk="0" hangingPunct="1">
              <a:lnSpc>
                <a:spcPct val="100000"/>
              </a:lnSpc>
              <a:spcBef>
                <a:spcPct val="20000"/>
              </a:spcBef>
              <a:spcAft>
                <a:spcPct val="0"/>
              </a:spcAft>
              <a:buNone/>
              <a:defRPr sz="2000" b="0" i="0" u="none" kern="1200" baseline="0">
                <a:solidFill>
                  <a:schemeClr val="tx1"/>
                </a:solidFill>
                <a:latin typeface="+mn-lt"/>
                <a:ea typeface="+mn-ea"/>
                <a:cs typeface="+mn-cs"/>
              </a:defRPr>
            </a:lvl2pPr>
            <a:lvl3pPr marL="914400" lvl="2" indent="-91440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3pPr>
            <a:lvl4pPr marL="1371600" lvl="3" indent="-1371600" algn="ctr" defTabSz="914400" eaLnBrk="1" fontAlgn="base" latinLnBrk="0" hangingPunct="1">
              <a:lnSpc>
                <a:spcPct val="100000"/>
              </a:lnSpc>
              <a:spcBef>
                <a:spcPct val="20000"/>
              </a:spcBef>
              <a:spcAft>
                <a:spcPct val="0"/>
              </a:spcAft>
              <a:buNone/>
              <a:defRPr sz="1600" b="0" i="0" u="none" kern="1200" baseline="0">
                <a:solidFill>
                  <a:schemeClr val="tx1"/>
                </a:solidFill>
                <a:latin typeface="+mn-lt"/>
                <a:ea typeface="+mn-ea"/>
                <a:cs typeface="+mn-cs"/>
              </a:defRPr>
            </a:lvl4pPr>
            <a:lvl5pPr marL="1828800" lvl="4" indent="-1828800" algn="ctr" defTabSz="914400" eaLnBrk="1" fontAlgn="base" latinLnBrk="0" hangingPunct="1">
              <a:lnSpc>
                <a:spcPct val="100000"/>
              </a:lnSpc>
              <a:spcBef>
                <a:spcPct val="20000"/>
              </a:spcBef>
              <a:spcAft>
                <a:spcPct val="0"/>
              </a:spcAft>
              <a:buNone/>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a:lstStyle>
          <a:p>
            <a:r>
              <a:rPr lang="zh-CN" altLang="en-US" sz="3200" b="1">
                <a:latin typeface="楷体_GB2312" panose="02010609030101010101" charset="-122"/>
                <a:ea typeface="楷体_GB2312" panose="02010609030101010101" charset="-122"/>
              </a:rPr>
              <a:t>深圳市平冈中学  王雪娟</a:t>
            </a:r>
            <a:endParaRPr lang="zh-CN" altLang="en-US" sz="3200" b="1">
              <a:latin typeface="楷体_GB2312" panose="02010609030101010101" charset="-122"/>
              <a:ea typeface="楷体_GB2312" panose="02010609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占位符 12289"/>
          <p:cNvSpPr>
            <a:spLocks noGrp="1"/>
          </p:cNvSpPr>
          <p:nvPr>
            <p:ph idx="1"/>
          </p:nvPr>
        </p:nvSpPr>
        <p:spPr>
          <a:xfrm>
            <a:off x="637540" y="552450"/>
            <a:ext cx="10691495" cy="5268595"/>
          </a:xfrm>
        </p:spPr>
        <p:txBody>
          <a:bodyPr anchor="t"/>
          <a:p>
            <a:pPr>
              <a:lnSpc>
                <a:spcPct val="150000"/>
              </a:lnSpc>
            </a:pPr>
            <a:r>
              <a:rPr lang="en-US" altLang="zh-CN" sz="2800" b="1">
                <a:solidFill>
                  <a:srgbClr val="000000"/>
                </a:solidFill>
                <a:latin typeface="楷体" pitchFamily="49" charset="-122"/>
                <a:ea typeface="楷体" pitchFamily="49" charset="-122"/>
              </a:rPr>
              <a:t>7.</a:t>
            </a:r>
            <a:r>
              <a:rPr lang="zh-CN" altLang="en-US" sz="2800" b="1">
                <a:solidFill>
                  <a:srgbClr val="000000"/>
                </a:solidFill>
                <a:latin typeface="楷体" pitchFamily="49" charset="-122"/>
                <a:ea typeface="楷体" pitchFamily="49" charset="-122"/>
              </a:rPr>
              <a:t>你的卷面如何？什么题目应该打草稿？</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诲敏、馥雯卷面不佳，获赠答题卡一张。</a:t>
            </a:r>
            <a:endParaRPr lang="zh-CN" altLang="en-US" sz="2800" b="1">
              <a:solidFill>
                <a:srgbClr val="FF0000"/>
              </a:solidFill>
              <a:latin typeface="楷体" pitchFamily="49" charset="-122"/>
              <a:ea typeface="楷体" pitchFamily="49" charset="-122"/>
            </a:endParaRPr>
          </a:p>
          <a:p>
            <a:pPr>
              <a:lnSpc>
                <a:spcPct val="150000"/>
              </a:lnSpc>
            </a:pPr>
            <a:r>
              <a:rPr lang="en-US" altLang="zh-CN" sz="2800" b="1">
                <a:solidFill>
                  <a:srgbClr val="000000"/>
                </a:solidFill>
                <a:latin typeface="楷体" pitchFamily="49" charset="-122"/>
                <a:ea typeface="楷体" pitchFamily="49" charset="-122"/>
              </a:rPr>
              <a:t>8.</a:t>
            </a:r>
            <a:r>
              <a:rPr lang="zh-CN" altLang="en-US" sz="2800" b="1">
                <a:solidFill>
                  <a:srgbClr val="000000"/>
                </a:solidFill>
                <a:latin typeface="楷体" pitchFamily="49" charset="-122"/>
                <a:ea typeface="楷体" pitchFamily="49" charset="-122"/>
              </a:rPr>
              <a:t>这次测验，你从答案中学到了哪些东西？</a:t>
            </a:r>
            <a:endParaRPr lang="zh-CN" altLang="en-US" sz="2800" b="1">
              <a:solidFill>
                <a:srgbClr val="000000"/>
              </a:solidFill>
              <a:latin typeface="楷体" pitchFamily="49" charset="-122"/>
              <a:ea typeface="楷体" pitchFamily="49" charset="-122"/>
            </a:endParaRPr>
          </a:p>
          <a:p>
            <a:pPr>
              <a:lnSpc>
                <a:spcPct val="150000"/>
              </a:lnSpc>
            </a:pPr>
            <a:r>
              <a:rPr lang="en-US" altLang="zh-CN" sz="2800" b="1">
                <a:solidFill>
                  <a:srgbClr val="000000"/>
                </a:solidFill>
                <a:latin typeface="楷体" pitchFamily="49" charset="-122"/>
                <a:ea typeface="楷体" pitchFamily="49" charset="-122"/>
              </a:rPr>
              <a:t>9.</a:t>
            </a:r>
            <a:r>
              <a:rPr lang="zh-CN" altLang="en-US" sz="2800" b="1">
                <a:solidFill>
                  <a:srgbClr val="000000"/>
                </a:solidFill>
                <a:latin typeface="楷体" pitchFamily="49" charset="-122"/>
                <a:ea typeface="楷体" pitchFamily="49" charset="-122"/>
              </a:rPr>
              <a:t>你需要回顾的内容有哪些？回顾了吗？</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诗歌名词仍然搞不清楚。</a:t>
            </a:r>
            <a:endParaRPr lang="zh-CN" altLang="en-US" sz="2800" b="1">
              <a:solidFill>
                <a:srgbClr val="FF0000"/>
              </a:solidFill>
              <a:latin typeface="楷体" pitchFamily="49" charset="-122"/>
              <a:ea typeface="楷体" pitchFamily="49" charset="-122"/>
            </a:endParaRPr>
          </a:p>
          <a:p>
            <a:pPr>
              <a:lnSpc>
                <a:spcPct val="150000"/>
              </a:lnSpc>
            </a:pPr>
            <a:r>
              <a:rPr lang="en-US" altLang="zh-CN" sz="2800" b="1">
                <a:solidFill>
                  <a:srgbClr val="000000"/>
                </a:solidFill>
                <a:latin typeface="楷体" pitchFamily="49" charset="-122"/>
                <a:ea typeface="楷体" pitchFamily="49" charset="-122"/>
              </a:rPr>
              <a:t>10.</a:t>
            </a:r>
            <a:r>
              <a:rPr lang="zh-CN" altLang="en-US" sz="2800" b="1">
                <a:solidFill>
                  <a:srgbClr val="000000"/>
                </a:solidFill>
                <a:latin typeface="楷体" pitchFamily="49" charset="-122"/>
                <a:ea typeface="楷体" pitchFamily="49" charset="-122"/>
              </a:rPr>
              <a:t>哪些问题是注意一下就可以避免的？哪些是要靠复习、练习来改变。</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语用题审题要点、书写规范。</a:t>
            </a:r>
            <a:endParaRPr lang="zh-CN" altLang="en-US" sz="2800" b="1">
              <a:solidFill>
                <a:srgbClr val="FF0000"/>
              </a:solidFill>
              <a:latin typeface="楷体" pitchFamily="49" charset="-122"/>
              <a:ea typeface="楷体" pitchFamily="49" charset="-122"/>
            </a:endParaRPr>
          </a:p>
          <a:p>
            <a:pPr>
              <a:lnSpc>
                <a:spcPct val="150000"/>
              </a:lnSpc>
              <a:buNone/>
            </a:pPr>
            <a:r>
              <a:rPr lang="zh-CN" altLang="en-US" sz="2800" b="1">
                <a:solidFill>
                  <a:srgbClr val="000000"/>
                </a:solidFill>
                <a:latin typeface="楷体" pitchFamily="49" charset="-122"/>
                <a:ea typeface="楷体" pitchFamily="49" charset="-122"/>
              </a:rPr>
              <a:t>  </a:t>
            </a:r>
            <a:endParaRPr lang="zh-CN" altLang="en-US" sz="2800" b="1">
              <a:solidFill>
                <a:srgbClr val="000000"/>
              </a:solidFill>
              <a:latin typeface="楷体" pitchFamily="49" charset="-122"/>
              <a:ea typeface="楷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1" name="文本框 3"/>
          <p:cNvSpPr txBox="1"/>
          <p:nvPr/>
        </p:nvSpPr>
        <p:spPr>
          <a:xfrm>
            <a:off x="875030" y="240030"/>
            <a:ext cx="10841990" cy="5760720"/>
          </a:xfrm>
          <a:prstGeom prst="rect">
            <a:avLst/>
          </a:prstGeom>
          <a:noFill/>
          <a:ln w="9525">
            <a:noFill/>
          </a:ln>
        </p:spPr>
        <p:txBody>
          <a:bodyPr wrap="square" anchor="t">
            <a:spAutoFit/>
          </a:bodyPr>
          <a:p>
            <a:pPr lvl="0">
              <a:lnSpc>
                <a:spcPct val="200000"/>
              </a:lnSpc>
            </a:pPr>
            <a:r>
              <a:rPr lang="en-US" altLang="zh-CN" sz="5400" b="1">
                <a:solidFill>
                  <a:srgbClr val="FF0000"/>
                </a:solidFill>
                <a:latin typeface="黑体" panose="02010600030101010101" charset="-122"/>
                <a:ea typeface="黑体" panose="02010600030101010101" charset="-122"/>
              </a:rPr>
              <a:t>     </a:t>
            </a:r>
            <a:r>
              <a:rPr lang="zh-CN" altLang="en-US" sz="5400" b="1">
                <a:solidFill>
                  <a:srgbClr val="FF0000"/>
                </a:solidFill>
                <a:latin typeface="黑体" panose="02010600030101010101" charset="-122"/>
                <a:ea typeface="黑体" panose="02010600030101010101" charset="-122"/>
              </a:rPr>
              <a:t>步骤二：分类讲解</a:t>
            </a:r>
            <a:endParaRPr lang="zh-CN" altLang="en-US" sz="5400" b="1">
              <a:solidFill>
                <a:srgbClr val="FF0000"/>
              </a:solidFill>
              <a:latin typeface="黑体" panose="02010600030101010101" charset="-122"/>
              <a:ea typeface="黑体" panose="02010600030101010101" charset="-122"/>
            </a:endParaRPr>
          </a:p>
          <a:p>
            <a:pPr lvl="0">
              <a:lnSpc>
                <a:spcPct val="200000"/>
              </a:lnSpc>
            </a:pPr>
            <a:r>
              <a:rPr lang="en-US" altLang="zh-CN" sz="4800" b="1">
                <a:solidFill>
                  <a:schemeClr val="tx1">
                    <a:lumMod val="95000"/>
                    <a:lumOff val="5000"/>
                  </a:schemeClr>
                </a:solidFill>
                <a:latin typeface="黑体" panose="02010600030101010101" charset="-122"/>
                <a:ea typeface="黑体" panose="02010600030101010101" charset="-122"/>
              </a:rPr>
              <a:t>1.</a:t>
            </a:r>
            <a:r>
              <a:rPr lang="zh-CN" altLang="en-US" sz="4800" b="1">
                <a:solidFill>
                  <a:schemeClr val="tx1">
                    <a:lumMod val="95000"/>
                    <a:lumOff val="5000"/>
                  </a:schemeClr>
                </a:solidFill>
                <a:latin typeface="黑体" panose="02010600030101010101" charset="-122"/>
                <a:ea typeface="黑体" panose="02010600030101010101" charset="-122"/>
              </a:rPr>
              <a:t>知识类：词、句、常识、默写、术语</a:t>
            </a:r>
            <a:endParaRPr lang="zh-CN" altLang="en-US" sz="4800" b="1">
              <a:solidFill>
                <a:schemeClr val="tx1">
                  <a:lumMod val="95000"/>
                  <a:lumOff val="5000"/>
                </a:schemeClr>
              </a:solidFill>
              <a:latin typeface="黑体" panose="02010600030101010101" charset="-122"/>
              <a:ea typeface="黑体" panose="02010600030101010101" charset="-122"/>
            </a:endParaRPr>
          </a:p>
          <a:p>
            <a:pPr lvl="0">
              <a:lnSpc>
                <a:spcPct val="200000"/>
              </a:lnSpc>
            </a:pPr>
            <a:r>
              <a:rPr lang="en-US" altLang="zh-CN" sz="4800" b="1">
                <a:solidFill>
                  <a:schemeClr val="tx1">
                    <a:lumMod val="95000"/>
                    <a:lumOff val="5000"/>
                  </a:schemeClr>
                </a:solidFill>
                <a:latin typeface="黑体" panose="02010600030101010101" charset="-122"/>
                <a:ea typeface="黑体" panose="02010600030101010101" charset="-122"/>
              </a:rPr>
              <a:t>2.</a:t>
            </a:r>
            <a:r>
              <a:rPr lang="zh-CN" altLang="en-US" sz="4800" b="1">
                <a:solidFill>
                  <a:schemeClr val="tx1">
                    <a:lumMod val="95000"/>
                    <a:lumOff val="5000"/>
                  </a:schemeClr>
                </a:solidFill>
                <a:latin typeface="黑体" panose="02010600030101010101" charset="-122"/>
                <a:ea typeface="黑体" panose="02010600030101010101" charset="-122"/>
              </a:rPr>
              <a:t>策略类：思路、方法</a:t>
            </a:r>
            <a:endParaRPr lang="zh-CN" altLang="en-US" sz="4800" b="1">
              <a:solidFill>
                <a:schemeClr val="tx1">
                  <a:lumMod val="95000"/>
                  <a:lumOff val="5000"/>
                </a:schemeClr>
              </a:solidFill>
              <a:latin typeface="黑体" panose="02010600030101010101" charset="-122"/>
              <a:ea typeface="黑体" panose="02010600030101010101" charset="-122"/>
            </a:endParaRPr>
          </a:p>
          <a:p>
            <a:pPr lvl="0">
              <a:lnSpc>
                <a:spcPct val="200000"/>
              </a:lnSpc>
            </a:pPr>
            <a:r>
              <a:rPr lang="zh-CN" altLang="en-US" sz="3600" b="1">
                <a:solidFill>
                  <a:schemeClr val="tx1">
                    <a:lumMod val="95000"/>
                    <a:lumOff val="5000"/>
                  </a:schemeClr>
                </a:solidFill>
                <a:latin typeface="黑体" panose="02010600030101010101" charset="-122"/>
                <a:ea typeface="黑体" panose="02010600030101010101" charset="-122"/>
              </a:rPr>
              <a:t>     （理解答案</a:t>
            </a:r>
            <a:r>
              <a:rPr lang="en-US" altLang="zh-CN" sz="3600" b="1">
                <a:solidFill>
                  <a:schemeClr val="tx1">
                    <a:lumMod val="95000"/>
                    <a:lumOff val="5000"/>
                  </a:schemeClr>
                </a:solidFill>
                <a:latin typeface="黑体" panose="02010600030101010101" charset="-122"/>
                <a:ea typeface="黑体" panose="02010600030101010101" charset="-122"/>
              </a:rPr>
              <a:t>—</a:t>
            </a:r>
            <a:r>
              <a:rPr lang="zh-CN" altLang="en-US" sz="3600" b="1">
                <a:solidFill>
                  <a:schemeClr val="tx1">
                    <a:lumMod val="95000"/>
                    <a:lumOff val="5000"/>
                  </a:schemeClr>
                </a:solidFill>
                <a:latin typeface="黑体" panose="02010600030101010101" charset="-122"/>
                <a:ea typeface="黑体" panose="02010600030101010101" charset="-122"/>
              </a:rPr>
              <a:t>梳理思路</a:t>
            </a:r>
            <a:r>
              <a:rPr lang="en-US" altLang="zh-CN" sz="3600" b="1">
                <a:solidFill>
                  <a:schemeClr val="tx1">
                    <a:lumMod val="95000"/>
                    <a:lumOff val="5000"/>
                  </a:schemeClr>
                </a:solidFill>
                <a:latin typeface="黑体" panose="02010600030101010101" charset="-122"/>
                <a:ea typeface="黑体" panose="02010600030101010101" charset="-122"/>
              </a:rPr>
              <a:t>—</a:t>
            </a:r>
            <a:r>
              <a:rPr lang="zh-CN" altLang="en-US" sz="3600" b="1">
                <a:solidFill>
                  <a:schemeClr val="tx1">
                    <a:lumMod val="95000"/>
                    <a:lumOff val="5000"/>
                  </a:schemeClr>
                </a:solidFill>
                <a:latin typeface="黑体" panose="02010600030101010101" charset="-122"/>
                <a:ea typeface="黑体" panose="02010600030101010101" charset="-122"/>
              </a:rPr>
              <a:t>重组答案）</a:t>
            </a:r>
            <a:endParaRPr lang="zh-CN" altLang="en-US" sz="3600" b="1">
              <a:solidFill>
                <a:schemeClr val="tx1">
                  <a:lumMod val="95000"/>
                  <a:lumOff val="5000"/>
                </a:schemeClr>
              </a:solidFill>
              <a:latin typeface="黑体" panose="02010600030101010101" charset="-122"/>
              <a:ea typeface="黑体" panose="0201060003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26626" name="内容占位符 3"/>
          <p:cNvPicPr>
            <a:picLocks noGrp="1" noChangeAspect="1"/>
          </p:cNvPicPr>
          <p:nvPr>
            <p:ph idx="1"/>
          </p:nvPr>
        </p:nvPicPr>
        <p:blipFill>
          <a:blip r:embed="rId1"/>
          <a:stretch>
            <a:fillRect/>
          </a:stretch>
        </p:blipFill>
        <p:spPr>
          <a:xfrm>
            <a:off x="774065" y="274955"/>
            <a:ext cx="10808335" cy="625284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nvSpPr>
        <p:spPr>
          <a:xfrm>
            <a:off x="284480" y="271780"/>
            <a:ext cx="7099300" cy="700088"/>
          </a:xfrm>
          <a:prstGeom prst="rect">
            <a:avLst/>
          </a:prstGeom>
          <a:noFill/>
          <a:ln w="9525">
            <a:noFill/>
          </a:ln>
        </p:spPr>
        <p:txBody>
          <a:bodyPr wrap="square" lIns="91440" tIns="45720" rIns="91440" bIns="45720" anchor="b"/>
          <a:lstStyle>
            <a:lvl1pPr algn="l" defTabSz="514350" rtl="0" fontAlgn="base">
              <a:lnSpc>
                <a:spcPct val="90000"/>
              </a:lnSpc>
              <a:spcBef>
                <a:spcPct val="0"/>
              </a:spcBef>
              <a:spcAft>
                <a:spcPct val="0"/>
              </a:spcAft>
              <a:defRPr sz="3200" b="1">
                <a:solidFill>
                  <a:schemeClr val="bg1"/>
                </a:solidFill>
                <a:latin typeface="+mj-lt"/>
                <a:ea typeface="+mj-ea"/>
                <a:cs typeface="+mj-cs"/>
              </a:defRPr>
            </a:lvl1pPr>
            <a:lvl2pPr algn="l" defTabSz="514350" rtl="0" fontAlgn="base">
              <a:lnSpc>
                <a:spcPct val="90000"/>
              </a:lnSpc>
              <a:spcBef>
                <a:spcPct val="0"/>
              </a:spcBef>
              <a:spcAft>
                <a:spcPct val="0"/>
              </a:spcAft>
              <a:defRPr sz="3200" b="1">
                <a:solidFill>
                  <a:schemeClr val="bg1"/>
                </a:solidFill>
                <a:latin typeface="微软雅黑" charset="-122"/>
                <a:ea typeface="微软雅黑" charset="-122"/>
              </a:defRPr>
            </a:lvl2pPr>
            <a:lvl3pPr algn="l" defTabSz="514350" rtl="0" fontAlgn="base">
              <a:lnSpc>
                <a:spcPct val="90000"/>
              </a:lnSpc>
              <a:spcBef>
                <a:spcPct val="0"/>
              </a:spcBef>
              <a:spcAft>
                <a:spcPct val="0"/>
              </a:spcAft>
              <a:defRPr sz="3200" b="1">
                <a:solidFill>
                  <a:schemeClr val="bg1"/>
                </a:solidFill>
                <a:latin typeface="微软雅黑" charset="-122"/>
                <a:ea typeface="微软雅黑" charset="-122"/>
              </a:defRPr>
            </a:lvl3pPr>
            <a:lvl4pPr algn="l" defTabSz="514350" rtl="0" fontAlgn="base">
              <a:lnSpc>
                <a:spcPct val="90000"/>
              </a:lnSpc>
              <a:spcBef>
                <a:spcPct val="0"/>
              </a:spcBef>
              <a:spcAft>
                <a:spcPct val="0"/>
              </a:spcAft>
              <a:defRPr sz="3200" b="1">
                <a:solidFill>
                  <a:schemeClr val="bg1"/>
                </a:solidFill>
                <a:latin typeface="微软雅黑" charset="-122"/>
                <a:ea typeface="微软雅黑" charset="-122"/>
              </a:defRPr>
            </a:lvl4pPr>
            <a:lvl5pPr algn="l" defTabSz="514350" rtl="0" fontAlgn="base">
              <a:lnSpc>
                <a:spcPct val="90000"/>
              </a:lnSpc>
              <a:spcBef>
                <a:spcPct val="0"/>
              </a:spcBef>
              <a:spcAft>
                <a:spcPct val="0"/>
              </a:spcAft>
              <a:defRPr sz="3200" b="1">
                <a:solidFill>
                  <a:schemeClr val="bg1"/>
                </a:solidFill>
                <a:latin typeface="微软雅黑" charset="-122"/>
                <a:ea typeface="微软雅黑" charset="-122"/>
              </a:defRPr>
            </a:lvl5pPr>
            <a:lvl6pPr marL="457200" algn="l" defTabSz="514350" rtl="0" fontAlgn="base">
              <a:lnSpc>
                <a:spcPct val="90000"/>
              </a:lnSpc>
              <a:spcBef>
                <a:spcPct val="0"/>
              </a:spcBef>
              <a:spcAft>
                <a:spcPct val="0"/>
              </a:spcAft>
              <a:defRPr sz="3200" b="1">
                <a:solidFill>
                  <a:schemeClr val="bg1"/>
                </a:solidFill>
                <a:latin typeface="微软雅黑" charset="-122"/>
                <a:ea typeface="微软雅黑" charset="-122"/>
              </a:defRPr>
            </a:lvl6pPr>
            <a:lvl7pPr marL="914400" algn="l" defTabSz="514350" rtl="0" fontAlgn="base">
              <a:lnSpc>
                <a:spcPct val="90000"/>
              </a:lnSpc>
              <a:spcBef>
                <a:spcPct val="0"/>
              </a:spcBef>
              <a:spcAft>
                <a:spcPct val="0"/>
              </a:spcAft>
              <a:defRPr sz="3200" b="1">
                <a:solidFill>
                  <a:schemeClr val="bg1"/>
                </a:solidFill>
                <a:latin typeface="微软雅黑" charset="-122"/>
                <a:ea typeface="微软雅黑" charset="-122"/>
              </a:defRPr>
            </a:lvl7pPr>
            <a:lvl8pPr marL="1371600" algn="l" defTabSz="514350" rtl="0" fontAlgn="base">
              <a:lnSpc>
                <a:spcPct val="90000"/>
              </a:lnSpc>
              <a:spcBef>
                <a:spcPct val="0"/>
              </a:spcBef>
              <a:spcAft>
                <a:spcPct val="0"/>
              </a:spcAft>
              <a:defRPr sz="3200" b="1">
                <a:solidFill>
                  <a:schemeClr val="bg1"/>
                </a:solidFill>
                <a:latin typeface="微软雅黑" charset="-122"/>
                <a:ea typeface="微软雅黑" charset="-122"/>
              </a:defRPr>
            </a:lvl8pPr>
            <a:lvl9pPr marL="1828800" algn="l" defTabSz="514350" rtl="0" fontAlgn="base">
              <a:lnSpc>
                <a:spcPct val="90000"/>
              </a:lnSpc>
              <a:spcBef>
                <a:spcPct val="0"/>
              </a:spcBef>
              <a:spcAft>
                <a:spcPct val="0"/>
              </a:spcAft>
              <a:defRPr sz="3200" b="1">
                <a:solidFill>
                  <a:schemeClr val="bg1"/>
                </a:solidFill>
                <a:latin typeface="微软雅黑" charset="-122"/>
                <a:ea typeface="微软雅黑" charset="-122"/>
              </a:defRPr>
            </a:lvl9pPr>
          </a:lstStyle>
          <a:p>
            <a:pPr eaLnBrk="1" hangingPunct="1"/>
            <a:r>
              <a:rPr lang="zh-CN" altLang="en-US" dirty="0">
                <a:solidFill>
                  <a:srgbClr val="000000"/>
                </a:solidFill>
              </a:rPr>
              <a:t>二、策略性知识——答题思路</a:t>
            </a:r>
            <a:endParaRPr lang="zh-CN" altLang="en-US" dirty="0">
              <a:solidFill>
                <a:srgbClr val="000000"/>
              </a:solidFill>
            </a:endParaRPr>
          </a:p>
        </p:txBody>
      </p:sp>
      <p:sp>
        <p:nvSpPr>
          <p:cNvPr id="12291" name="Rectangle 3"/>
          <p:cNvSpPr>
            <a:spLocks noGrp="1"/>
          </p:cNvSpPr>
          <p:nvPr/>
        </p:nvSpPr>
        <p:spPr>
          <a:xfrm>
            <a:off x="384810" y="1110615"/>
            <a:ext cx="11270615" cy="4836795"/>
          </a:xfrm>
          <a:prstGeom prst="rect">
            <a:avLst/>
          </a:prstGeom>
          <a:noFill/>
          <a:ln w="9525">
            <a:noFill/>
          </a:ln>
        </p:spPr>
        <p:txBody>
          <a:bodyPr wrap="square" lIns="91440" tIns="45720" rIns="91440" bIns="45720" anchor="t"/>
          <a:lstStyle>
            <a:lvl1pPr marL="65405" algn="just" defTabSz="514350" rtl="0" fontAlgn="base">
              <a:lnSpc>
                <a:spcPct val="110000"/>
              </a:lnSpc>
              <a:spcBef>
                <a:spcPts val="1015"/>
              </a:spcBef>
              <a:spcAft>
                <a:spcPct val="0"/>
              </a:spcAft>
              <a:buClr>
                <a:schemeClr val="accent1"/>
              </a:buClr>
              <a:buSzPct val="70000"/>
              <a:defRPr sz="2400">
                <a:solidFill>
                  <a:schemeClr val="accent1"/>
                </a:solidFill>
                <a:latin typeface="+mn-lt"/>
                <a:ea typeface="+mn-ea"/>
                <a:cs typeface="+mn-cs"/>
              </a:defRPr>
            </a:lvl1pPr>
            <a:lvl2pPr algn="l" defTabSz="514350" rtl="0" fontAlgn="base">
              <a:lnSpc>
                <a:spcPct val="130000"/>
              </a:lnSpc>
              <a:spcBef>
                <a:spcPct val="0"/>
              </a:spcBef>
              <a:spcAft>
                <a:spcPts val="340"/>
              </a:spcAft>
              <a:buClr>
                <a:srgbClr val="E3DCBA"/>
              </a:buClr>
              <a:buFont typeface="幼圆" pitchFamily="49" charset="-122"/>
              <a:buChar char=" "/>
              <a:defRPr>
                <a:solidFill>
                  <a:schemeClr val="tx1"/>
                </a:solidFill>
                <a:latin typeface="幼圆" pitchFamily="49" charset="-122"/>
                <a:ea typeface="幼圆" pitchFamily="49" charset="-122"/>
              </a:defRPr>
            </a:lvl2pPr>
            <a:lvl3pPr marL="643255" indent="-128905" algn="l" defTabSz="514350" rtl="0" fontAlgn="base">
              <a:lnSpc>
                <a:spcPct val="90000"/>
              </a:lnSpc>
              <a:spcBef>
                <a:spcPts val="275"/>
              </a:spcBef>
              <a:spcAft>
                <a:spcPct val="0"/>
              </a:spcAft>
              <a:buFont typeface="Arial" panose="020B0604020202020204" pitchFamily="34" charset="0"/>
              <a:buChar char="•"/>
              <a:defRPr sz="1100">
                <a:solidFill>
                  <a:schemeClr val="tx1"/>
                </a:solidFill>
                <a:latin typeface="Calibri" charset="0"/>
                <a:ea typeface="幼圆" pitchFamily="49" charset="-122"/>
              </a:defRPr>
            </a:lvl3pPr>
            <a:lvl4pPr marL="900430"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4pPr>
            <a:lvl5pPr marL="11576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5pPr>
            <a:lvl6pPr marL="16148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6pPr>
            <a:lvl7pPr marL="20720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7pPr>
            <a:lvl8pPr marL="25292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8pPr>
            <a:lvl9pPr marL="29864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9pPr>
          </a:lstStyle>
          <a:p>
            <a:pPr indent="0" eaLnBrk="1" hangingPunct="1"/>
            <a:r>
              <a:rPr lang="zh-CN" altLang="en-US" b="1" dirty="0">
                <a:solidFill>
                  <a:srgbClr val="000000"/>
                </a:solidFill>
                <a:latin typeface="黑体" panose="02010600030101010101" charset="-122"/>
                <a:ea typeface="黑体" panose="02010600030101010101" charset="-122"/>
              </a:rPr>
              <a:t>【例题1】诗歌鉴赏第一题</a:t>
            </a:r>
            <a:endParaRPr lang="zh-CN" altLang="en-US" b="1" dirty="0">
              <a:solidFill>
                <a:srgbClr val="000000"/>
              </a:solidFill>
              <a:latin typeface="黑体" panose="02010600030101010101" charset="-122"/>
              <a:ea typeface="黑体" panose="02010600030101010101" charset="-122"/>
            </a:endParaRPr>
          </a:p>
          <a:p>
            <a:pPr indent="0" eaLnBrk="1" hangingPunct="1"/>
            <a:r>
              <a:rPr lang="zh-CN" altLang="en-US" b="1" dirty="0">
                <a:solidFill>
                  <a:srgbClr val="000000"/>
                </a:solidFill>
                <a:latin typeface="黑体" panose="02010600030101010101" charset="-122"/>
                <a:ea typeface="黑体" panose="02010600030101010101" charset="-122"/>
              </a:rPr>
              <a:t>8.“梦觉半床斜月”的“梦觉”之后有</a:t>
            </a:r>
            <a:r>
              <a:rPr lang="zh-CN" altLang="en-US" b="1" dirty="0">
                <a:solidFill>
                  <a:srgbClr val="FF3300"/>
                </a:solidFill>
                <a:latin typeface="黑体" panose="02010600030101010101" charset="-122"/>
                <a:ea typeface="黑体" panose="02010600030101010101" charset="-122"/>
              </a:rPr>
              <a:t>哪些</a:t>
            </a:r>
            <a:r>
              <a:rPr lang="zh-CN" altLang="en-US" b="1" dirty="0">
                <a:solidFill>
                  <a:srgbClr val="000000"/>
                </a:solidFill>
                <a:latin typeface="黑体" panose="02010600030101010101" charset="-122"/>
                <a:ea typeface="黑体" panose="02010600030101010101" charset="-122"/>
              </a:rPr>
              <a:t>复杂的心绪？请结合</a:t>
            </a:r>
            <a:r>
              <a:rPr lang="zh-CN" altLang="en-US" b="1" dirty="0">
                <a:solidFill>
                  <a:srgbClr val="FF3300"/>
                </a:solidFill>
                <a:latin typeface="黑体" panose="02010600030101010101" charset="-122"/>
                <a:ea typeface="黑体" panose="02010600030101010101" charset="-122"/>
              </a:rPr>
              <a:t>全词</a:t>
            </a:r>
            <a:r>
              <a:rPr lang="zh-CN" altLang="en-US" b="1" dirty="0">
                <a:solidFill>
                  <a:srgbClr val="000000"/>
                </a:solidFill>
                <a:latin typeface="黑体" panose="02010600030101010101" charset="-122"/>
                <a:ea typeface="黑体" panose="02010600030101010101" charset="-122"/>
              </a:rPr>
              <a:t>简要分析。</a:t>
            </a:r>
            <a:r>
              <a:rPr lang="zh-CN" altLang="en-US" b="1" dirty="0">
                <a:solidFill>
                  <a:srgbClr val="FF3300"/>
                </a:solidFill>
                <a:latin typeface="黑体" panose="02010600030101010101" charset="-122"/>
                <a:ea typeface="黑体" panose="02010600030101010101" charset="-122"/>
              </a:rPr>
              <a:t>（6分）</a:t>
            </a:r>
            <a:endParaRPr lang="zh-CN" altLang="en-US" b="1" dirty="0">
              <a:solidFill>
                <a:srgbClr val="FF3300"/>
              </a:solidFill>
              <a:latin typeface="黑体" panose="02010600030101010101" charset="-122"/>
              <a:ea typeface="黑体" panose="02010600030101010101" charset="-122"/>
            </a:endParaRPr>
          </a:p>
          <a:p>
            <a:pPr indent="0" eaLnBrk="1" hangingPunct="1"/>
            <a:r>
              <a:rPr lang="zh-CN" altLang="en-US" b="1" dirty="0">
                <a:solidFill>
                  <a:srgbClr val="000000"/>
                </a:solidFill>
                <a:latin typeface="黑体" panose="02010600030101010101" charset="-122"/>
                <a:ea typeface="楷体" pitchFamily="49" charset="-122"/>
              </a:rPr>
              <a:t>野花芳草，</a:t>
            </a:r>
            <a:r>
              <a:rPr lang="zh-CN" altLang="en-US" b="1" u="sng" dirty="0">
                <a:solidFill>
                  <a:srgbClr val="FF0000"/>
                </a:solidFill>
                <a:latin typeface="黑体" panose="02010600030101010101" charset="-122"/>
                <a:ea typeface="楷体" pitchFamily="49" charset="-122"/>
              </a:rPr>
              <a:t>寂寞</a:t>
            </a:r>
            <a:r>
              <a:rPr lang="zh-CN" altLang="en-US" b="1" dirty="0">
                <a:solidFill>
                  <a:srgbClr val="000000"/>
                </a:solidFill>
                <a:latin typeface="黑体" panose="02010600030101010101" charset="-122"/>
                <a:ea typeface="楷体" pitchFamily="49" charset="-122"/>
              </a:rPr>
              <a:t>关山道。柳吐金丝莺语早，</a:t>
            </a:r>
            <a:r>
              <a:rPr lang="zh-CN" altLang="en-US" b="1" u="sng" dirty="0">
                <a:solidFill>
                  <a:srgbClr val="FF0000"/>
                </a:solidFill>
                <a:latin typeface="黑体" panose="02010600030101010101" charset="-122"/>
                <a:ea typeface="楷体" pitchFamily="49" charset="-122"/>
              </a:rPr>
              <a:t>惆怅</a:t>
            </a:r>
            <a:r>
              <a:rPr lang="zh-CN" altLang="en-US" b="1" dirty="0">
                <a:solidFill>
                  <a:srgbClr val="000000"/>
                </a:solidFill>
                <a:latin typeface="黑体" panose="02010600030101010101" charset="-122"/>
                <a:ea typeface="楷体" pitchFamily="49" charset="-122"/>
              </a:rPr>
              <a:t>香闺</a:t>
            </a:r>
            <a:r>
              <a:rPr lang="zh-CN" altLang="en-US" b="1" u="sng" dirty="0">
                <a:solidFill>
                  <a:srgbClr val="000000"/>
                </a:solidFill>
                <a:latin typeface="黑体" panose="02010600030101010101" charset="-122"/>
                <a:ea typeface="楷体" pitchFamily="49" charset="-122"/>
              </a:rPr>
              <a:t>暗老</a:t>
            </a:r>
            <a:r>
              <a:rPr lang="zh-CN" altLang="en-US" b="1" dirty="0">
                <a:solidFill>
                  <a:srgbClr val="000000"/>
                </a:solidFill>
                <a:latin typeface="黑体" panose="02010600030101010101" charset="-122"/>
                <a:ea typeface="楷体" pitchFamily="49" charset="-122"/>
              </a:rPr>
              <a:t>！</a:t>
            </a:r>
            <a:endParaRPr lang="zh-CN" altLang="en-US" b="1" dirty="0">
              <a:solidFill>
                <a:srgbClr val="000000"/>
              </a:solidFill>
              <a:latin typeface="黑体" panose="02010600030101010101" charset="-122"/>
              <a:ea typeface="楷体" pitchFamily="49" charset="-122"/>
            </a:endParaRPr>
          </a:p>
          <a:p>
            <a:pPr indent="0" eaLnBrk="1" hangingPunct="1"/>
            <a:r>
              <a:rPr lang="zh-CN" altLang="en-US" b="1" dirty="0">
                <a:solidFill>
                  <a:srgbClr val="000000"/>
                </a:solidFill>
                <a:latin typeface="黑体" panose="02010600030101010101" charset="-122"/>
                <a:ea typeface="楷体" pitchFamily="49" charset="-122"/>
              </a:rPr>
              <a:t>罗带</a:t>
            </a:r>
            <a:r>
              <a:rPr lang="zh-CN" altLang="en-US" b="1" u="sng" dirty="0">
                <a:solidFill>
                  <a:srgbClr val="FF0000"/>
                </a:solidFill>
                <a:latin typeface="黑体" panose="02010600030101010101" charset="-122"/>
                <a:ea typeface="楷体" pitchFamily="49" charset="-122"/>
              </a:rPr>
              <a:t>悔</a:t>
            </a:r>
            <a:r>
              <a:rPr lang="zh-CN" altLang="en-US" b="1" u="sng" dirty="0">
                <a:solidFill>
                  <a:srgbClr val="000000"/>
                </a:solidFill>
                <a:latin typeface="黑体" panose="02010600030101010101" charset="-122"/>
                <a:ea typeface="楷体" pitchFamily="49" charset="-122"/>
              </a:rPr>
              <a:t>结同心</a:t>
            </a:r>
            <a:r>
              <a:rPr lang="zh-CN" altLang="en-US" b="1" dirty="0">
                <a:solidFill>
                  <a:srgbClr val="000000"/>
                </a:solidFill>
                <a:latin typeface="黑体" panose="02010600030101010101" charset="-122"/>
                <a:ea typeface="楷体" pitchFamily="49" charset="-122"/>
              </a:rPr>
              <a:t>，独凭朱阑思深。梦觉半床斜月，小窗风触鸣琴。</a:t>
            </a:r>
            <a:endParaRPr lang="zh-CN" altLang="en-US" b="1" dirty="0">
              <a:solidFill>
                <a:srgbClr val="000000"/>
              </a:solidFill>
              <a:latin typeface="黑体" panose="02010600030101010101" charset="-122"/>
              <a:ea typeface="楷体" pitchFamily="49" charset="-122"/>
            </a:endParaRPr>
          </a:p>
          <a:p>
            <a:pPr indent="0" eaLnBrk="1" hangingPunct="1"/>
            <a:endParaRPr lang="zh-CN" altLang="en-US" b="1" dirty="0">
              <a:solidFill>
                <a:schemeClr val="tx1">
                  <a:lumMod val="95000"/>
                  <a:lumOff val="5000"/>
                </a:schemeClr>
              </a:solidFill>
              <a:latin typeface="黑体" panose="02010600030101010101" charset="-122"/>
              <a:ea typeface="楷体" pitchFamily="49" charset="-122"/>
              <a:sym typeface="Wingdings" panose="05000000000000000000" pitchFamily="2" charset="2"/>
            </a:endParaRPr>
          </a:p>
          <a:p>
            <a:pPr indent="0" eaLnBrk="1" hangingPunct="1"/>
            <a:r>
              <a:rPr lang="zh-CN" altLang="en-US" b="1" dirty="0">
                <a:solidFill>
                  <a:schemeClr val="tx1">
                    <a:lumMod val="95000"/>
                    <a:lumOff val="5000"/>
                  </a:schemeClr>
                </a:solidFill>
                <a:latin typeface="黑体" panose="02010600030101010101" charset="-122"/>
                <a:ea typeface="楷体" pitchFamily="49" charset="-122"/>
                <a:sym typeface="Wingdings" panose="05000000000000000000" pitchFamily="2" charset="2"/>
              </a:rPr>
              <a:t>答：梦醒后</a:t>
            </a:r>
            <a:r>
              <a:rPr lang="zh-CN" altLang="en-US" b="1" dirty="0">
                <a:solidFill>
                  <a:schemeClr val="tx1">
                    <a:lumMod val="95000"/>
                    <a:lumOff val="5000"/>
                  </a:schemeClr>
                </a:solidFill>
                <a:latin typeface="黑体" panose="02010600030101010101" charset="-122"/>
                <a:ea typeface="楷体" pitchFamily="49" charset="-122"/>
              </a:rPr>
              <a:t>只有斜月陪伴的寂寞与凄凉；</a:t>
            </a:r>
            <a:endParaRPr lang="zh-CN" altLang="en-US" b="1" dirty="0">
              <a:solidFill>
                <a:schemeClr val="tx1">
                  <a:lumMod val="95000"/>
                  <a:lumOff val="5000"/>
                </a:schemeClr>
              </a:solidFill>
              <a:latin typeface="黑体" panose="02010600030101010101" charset="-122"/>
              <a:ea typeface="楷体" pitchFamily="49" charset="-122"/>
            </a:endParaRPr>
          </a:p>
          <a:p>
            <a:pPr indent="0" eaLnBrk="1" hangingPunct="1"/>
            <a:r>
              <a:rPr lang="zh-CN" altLang="en-US" b="1" dirty="0">
                <a:solidFill>
                  <a:schemeClr val="tx1">
                    <a:lumMod val="95000"/>
                    <a:lumOff val="5000"/>
                  </a:schemeClr>
                </a:solidFill>
                <a:latin typeface="黑体" panose="02010600030101010101" charset="-122"/>
                <a:ea typeface="楷体" pitchFamily="49" charset="-122"/>
                <a:sym typeface="Wingdings" panose="05000000000000000000" pitchFamily="2" charset="2"/>
              </a:rPr>
              <a:t>    </a:t>
            </a:r>
            <a:r>
              <a:rPr lang="zh-CN" altLang="en-US" b="1" dirty="0">
                <a:solidFill>
                  <a:schemeClr val="tx1">
                    <a:lumMod val="95000"/>
                    <a:lumOff val="5000"/>
                  </a:schemeClr>
                </a:solidFill>
                <a:latin typeface="黑体" panose="02010600030101010101" charset="-122"/>
                <a:ea typeface="楷体" pitchFamily="49" charset="-122"/>
              </a:rPr>
              <a:t>青春老去的惆怅；</a:t>
            </a:r>
            <a:endParaRPr lang="zh-CN" altLang="en-US" b="1" dirty="0">
              <a:solidFill>
                <a:schemeClr val="tx1">
                  <a:lumMod val="95000"/>
                  <a:lumOff val="5000"/>
                </a:schemeClr>
              </a:solidFill>
              <a:latin typeface="黑体" panose="02010600030101010101" charset="-122"/>
              <a:ea typeface="楷体" pitchFamily="49" charset="-122"/>
            </a:endParaRPr>
          </a:p>
          <a:p>
            <a:pPr indent="0" eaLnBrk="1" hangingPunct="1"/>
            <a:r>
              <a:rPr lang="zh-CN" altLang="en-US" b="1" dirty="0">
                <a:solidFill>
                  <a:schemeClr val="tx1">
                    <a:lumMod val="95000"/>
                    <a:lumOff val="5000"/>
                  </a:schemeClr>
                </a:solidFill>
                <a:latin typeface="黑体" panose="02010600030101010101" charset="-122"/>
                <a:ea typeface="楷体" pitchFamily="49" charset="-122"/>
                <a:sym typeface="Wingdings" panose="05000000000000000000" pitchFamily="2" charset="2"/>
              </a:rPr>
              <a:t>    </a:t>
            </a:r>
            <a:r>
              <a:rPr lang="zh-CN" altLang="en-US" b="1" dirty="0">
                <a:solidFill>
                  <a:schemeClr val="tx1">
                    <a:lumMod val="95000"/>
                    <a:lumOff val="5000"/>
                  </a:schemeClr>
                </a:solidFill>
                <a:latin typeface="黑体" panose="02010600030101010101" charset="-122"/>
                <a:ea typeface="楷体" pitchFamily="49" charset="-122"/>
              </a:rPr>
              <a:t>当初与情人痴结同心的后悔。</a:t>
            </a:r>
            <a:endParaRPr lang="zh-CN" altLang="en-US" b="1" dirty="0">
              <a:solidFill>
                <a:schemeClr val="tx1">
                  <a:lumMod val="95000"/>
                  <a:lumOff val="5000"/>
                </a:schemeClr>
              </a:solidFill>
              <a:latin typeface="黑体" panose="02010600030101010101" charset="-122"/>
              <a:ea typeface="楷体" pitchFamily="49" charset="-122"/>
            </a:endParaRPr>
          </a:p>
          <a:p>
            <a:pPr indent="0" eaLnBrk="1" hangingPunct="1"/>
            <a:endParaRPr lang="zh-CN" altLang="en-US" b="1" dirty="0">
              <a:solidFill>
                <a:schemeClr val="tx1">
                  <a:lumMod val="95000"/>
                  <a:lumOff val="5000"/>
                </a:schemeClr>
              </a:solidFill>
              <a:latin typeface="黑体" panose="02010600030101010101"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charRg st="0" end="13"/>
                                            </p:txEl>
                                          </p:spTgt>
                                        </p:tgtEl>
                                        <p:attrNameLst>
                                          <p:attrName>style.visibility</p:attrName>
                                        </p:attrNameLst>
                                      </p:cBhvr>
                                      <p:to>
                                        <p:strVal val="visible"/>
                                      </p:to>
                                    </p:set>
                                    <p:animEffect transition="in" filter="blinds(horizontal)">
                                      <p:cBhvr>
                                        <p:cTn id="7" dur="500"/>
                                        <p:tgtEl>
                                          <p:spTgt spid="12291">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1">
                                            <p:txEl>
                                              <p:charRg st="13" end="54"/>
                                            </p:txEl>
                                          </p:spTgt>
                                        </p:tgtEl>
                                        <p:attrNameLst>
                                          <p:attrName>style.visibility</p:attrName>
                                        </p:attrNameLst>
                                      </p:cBhvr>
                                      <p:to>
                                        <p:strVal val="visible"/>
                                      </p:to>
                                    </p:set>
                                    <p:animEffect transition="in" filter="blinds(horizontal)">
                                      <p:cBhvr>
                                        <p:cTn id="12" dur="500"/>
                                        <p:tgtEl>
                                          <p:spTgt spid="12291">
                                            <p:txEl>
                                              <p:charRg st="13" end="5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91">
                                            <p:txEl>
                                              <p:charRg st="55" end="82"/>
                                            </p:txEl>
                                          </p:spTgt>
                                        </p:tgtEl>
                                        <p:attrNameLst>
                                          <p:attrName>style.visibility</p:attrName>
                                        </p:attrNameLst>
                                      </p:cBhvr>
                                      <p:to>
                                        <p:strVal val="visible"/>
                                      </p:to>
                                    </p:set>
                                    <p:animEffect transition="in" filter="blinds(horizontal)">
                                      <p:cBhvr>
                                        <p:cTn id="17" dur="500"/>
                                        <p:tgtEl>
                                          <p:spTgt spid="12291">
                                            <p:txEl>
                                              <p:charRg st="55" end="8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291">
                                            <p:txEl>
                                              <p:charRg st="82" end="111"/>
                                            </p:txEl>
                                          </p:spTgt>
                                        </p:tgtEl>
                                        <p:attrNameLst>
                                          <p:attrName>style.visibility</p:attrName>
                                        </p:attrNameLst>
                                      </p:cBhvr>
                                      <p:to>
                                        <p:strVal val="visible"/>
                                      </p:to>
                                    </p:set>
                                    <p:animEffect transition="in" filter="blinds(horizontal)">
                                      <p:cBhvr>
                                        <p:cTn id="22" dur="500"/>
                                        <p:tgtEl>
                                          <p:spTgt spid="12291">
                                            <p:txEl>
                                              <p:charRg st="82" end="1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291">
                                            <p:txEl>
                                              <p:charRg st="112" end="132"/>
                                            </p:txEl>
                                          </p:spTgt>
                                        </p:tgtEl>
                                        <p:attrNameLst>
                                          <p:attrName>style.visibility</p:attrName>
                                        </p:attrNameLst>
                                      </p:cBhvr>
                                      <p:to>
                                        <p:strVal val="visible"/>
                                      </p:to>
                                    </p:set>
                                    <p:animEffect transition="in" filter="blinds(horizontal)">
                                      <p:cBhvr>
                                        <p:cTn id="27" dur="500"/>
                                        <p:tgtEl>
                                          <p:spTgt spid="12291">
                                            <p:txEl>
                                              <p:charRg st="112" end="13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291">
                                            <p:txEl>
                                              <p:charRg st="132" end="146"/>
                                            </p:txEl>
                                          </p:spTgt>
                                        </p:tgtEl>
                                        <p:attrNameLst>
                                          <p:attrName>style.visibility</p:attrName>
                                        </p:attrNameLst>
                                      </p:cBhvr>
                                      <p:to>
                                        <p:strVal val="visible"/>
                                      </p:to>
                                    </p:set>
                                    <p:animEffect transition="in" filter="blinds(horizontal)">
                                      <p:cBhvr>
                                        <p:cTn id="32" dur="500"/>
                                        <p:tgtEl>
                                          <p:spTgt spid="12291">
                                            <p:txEl>
                                              <p:charRg st="132" end="14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291">
                                            <p:txEl>
                                              <p:charRg st="146" end="165"/>
                                            </p:txEl>
                                          </p:spTgt>
                                        </p:tgtEl>
                                        <p:attrNameLst>
                                          <p:attrName>style.visibility</p:attrName>
                                        </p:attrNameLst>
                                      </p:cBhvr>
                                      <p:to>
                                        <p:strVal val="visible"/>
                                      </p:to>
                                    </p:set>
                                    <p:animEffect transition="in" filter="blinds(horizontal)">
                                      <p:cBhvr>
                                        <p:cTn id="37" dur="500"/>
                                        <p:tgtEl>
                                          <p:spTgt spid="12291">
                                            <p:txEl>
                                              <p:charRg st="146" end="16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3"/>
          <p:cNvSpPr>
            <a:spLocks noGrp="1"/>
          </p:cNvSpPr>
          <p:nvPr/>
        </p:nvSpPr>
        <p:spPr>
          <a:xfrm>
            <a:off x="355600" y="488315"/>
            <a:ext cx="11163935" cy="5105400"/>
          </a:xfrm>
          <a:prstGeom prst="rect">
            <a:avLst/>
          </a:prstGeom>
          <a:noFill/>
          <a:ln w="9525">
            <a:noFill/>
          </a:ln>
        </p:spPr>
        <p:txBody>
          <a:bodyPr wrap="square" lIns="91440" tIns="45720" rIns="91440" bIns="45720" anchor="t"/>
          <a:lstStyle>
            <a:lvl1pPr marL="65405" algn="just" defTabSz="514350" rtl="0" fontAlgn="base">
              <a:lnSpc>
                <a:spcPct val="110000"/>
              </a:lnSpc>
              <a:spcBef>
                <a:spcPts val="1015"/>
              </a:spcBef>
              <a:spcAft>
                <a:spcPct val="0"/>
              </a:spcAft>
              <a:buClr>
                <a:schemeClr val="accent1"/>
              </a:buClr>
              <a:buSzPct val="70000"/>
              <a:defRPr sz="2400">
                <a:solidFill>
                  <a:schemeClr val="accent1"/>
                </a:solidFill>
                <a:latin typeface="+mn-lt"/>
                <a:ea typeface="+mn-ea"/>
                <a:cs typeface="+mn-cs"/>
              </a:defRPr>
            </a:lvl1pPr>
            <a:lvl2pPr algn="l" defTabSz="514350" rtl="0" fontAlgn="base">
              <a:lnSpc>
                <a:spcPct val="130000"/>
              </a:lnSpc>
              <a:spcBef>
                <a:spcPct val="0"/>
              </a:spcBef>
              <a:spcAft>
                <a:spcPts val="340"/>
              </a:spcAft>
              <a:buClr>
                <a:srgbClr val="E3DCBA"/>
              </a:buClr>
              <a:buFont typeface="幼圆" pitchFamily="49" charset="-122"/>
              <a:buChar char=" "/>
              <a:defRPr>
                <a:solidFill>
                  <a:schemeClr val="tx1"/>
                </a:solidFill>
                <a:latin typeface="幼圆" pitchFamily="49" charset="-122"/>
                <a:ea typeface="幼圆" pitchFamily="49" charset="-122"/>
              </a:defRPr>
            </a:lvl2pPr>
            <a:lvl3pPr marL="643255" indent="-128905" algn="l" defTabSz="514350" rtl="0" fontAlgn="base">
              <a:lnSpc>
                <a:spcPct val="90000"/>
              </a:lnSpc>
              <a:spcBef>
                <a:spcPts val="275"/>
              </a:spcBef>
              <a:spcAft>
                <a:spcPct val="0"/>
              </a:spcAft>
              <a:buFont typeface="Arial" panose="020B0604020202020204" pitchFamily="34" charset="0"/>
              <a:buChar char="•"/>
              <a:defRPr sz="1100">
                <a:solidFill>
                  <a:schemeClr val="tx1"/>
                </a:solidFill>
                <a:latin typeface="Calibri" charset="0"/>
                <a:ea typeface="幼圆" pitchFamily="49" charset="-122"/>
              </a:defRPr>
            </a:lvl3pPr>
            <a:lvl4pPr marL="900430"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4pPr>
            <a:lvl5pPr marL="11576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5pPr>
            <a:lvl6pPr marL="16148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6pPr>
            <a:lvl7pPr marL="20720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7pPr>
            <a:lvl8pPr marL="25292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8pPr>
            <a:lvl9pPr marL="2986405" indent="-128905" algn="l" defTabSz="514350" rtl="0" fontAlgn="base">
              <a:lnSpc>
                <a:spcPct val="90000"/>
              </a:lnSpc>
              <a:spcBef>
                <a:spcPts val="275"/>
              </a:spcBef>
              <a:spcAft>
                <a:spcPct val="0"/>
              </a:spcAft>
              <a:buFont typeface="Arial" panose="020B0604020202020204" pitchFamily="34" charset="0"/>
              <a:buChar char="•"/>
              <a:defRPr sz="1000">
                <a:solidFill>
                  <a:schemeClr val="tx1"/>
                </a:solidFill>
                <a:latin typeface="Calibri" charset="0"/>
                <a:ea typeface="幼圆" pitchFamily="49" charset="-122"/>
              </a:defRPr>
            </a:lvl9pPr>
          </a:lstStyle>
          <a:p>
            <a:pPr indent="0" eaLnBrk="1" hangingPunct="1"/>
            <a:r>
              <a:rPr lang="zh-CN" altLang="en-US" dirty="0">
                <a:solidFill>
                  <a:srgbClr val="000000"/>
                </a:solidFill>
                <a:latin typeface="黑体" panose="02010600030101010101" charset="-122"/>
                <a:ea typeface="黑体" panose="02010600030101010101" charset="-122"/>
              </a:rPr>
              <a:t>【例题2】诗歌鉴赏第二题</a:t>
            </a:r>
            <a:endParaRPr lang="zh-CN" altLang="en-US" dirty="0">
              <a:solidFill>
                <a:srgbClr val="000000"/>
              </a:solidFill>
              <a:latin typeface="黑体" panose="02010600030101010101" charset="-122"/>
              <a:ea typeface="黑体" panose="02010600030101010101" charset="-122"/>
            </a:endParaRPr>
          </a:p>
          <a:p>
            <a:pPr indent="0" eaLnBrk="1" hangingPunct="1"/>
            <a:r>
              <a:rPr lang="zh-CN" altLang="en-US" dirty="0">
                <a:solidFill>
                  <a:srgbClr val="000000"/>
                </a:solidFill>
                <a:latin typeface="黑体" panose="02010600030101010101" charset="-122"/>
                <a:ea typeface="黑体" panose="02010600030101010101" charset="-122"/>
              </a:rPr>
              <a:t>9.前人对“</a:t>
            </a:r>
            <a:r>
              <a:rPr lang="zh-CN" altLang="en-US" dirty="0">
                <a:solidFill>
                  <a:srgbClr val="FF0000"/>
                </a:solidFill>
                <a:latin typeface="黑体" panose="02010600030101010101" charset="-122"/>
                <a:ea typeface="黑体" panose="02010600030101010101" charset="-122"/>
              </a:rPr>
              <a:t>小窗风触鸣琴</a:t>
            </a:r>
            <a:r>
              <a:rPr lang="zh-CN" altLang="en-US" dirty="0">
                <a:solidFill>
                  <a:srgbClr val="000000"/>
                </a:solidFill>
                <a:latin typeface="黑体" panose="02010600030101010101" charset="-122"/>
                <a:ea typeface="黑体" panose="02010600030101010101" charset="-122"/>
              </a:rPr>
              <a:t>”一句倍加赞赏，你认为作者是以什么</a:t>
            </a:r>
            <a:r>
              <a:rPr lang="zh-CN" altLang="en-US" dirty="0">
                <a:solidFill>
                  <a:srgbClr val="FF0000"/>
                </a:solidFill>
                <a:latin typeface="黑体" panose="02010600030101010101" charset="-122"/>
                <a:ea typeface="黑体" panose="02010600030101010101" charset="-122"/>
              </a:rPr>
              <a:t>手法</a:t>
            </a:r>
            <a:r>
              <a:rPr lang="zh-CN" altLang="en-US" dirty="0">
                <a:solidFill>
                  <a:srgbClr val="000000"/>
                </a:solidFill>
                <a:latin typeface="黑体" panose="02010600030101010101" charset="-122"/>
                <a:ea typeface="黑体" panose="02010600030101010101" charset="-122"/>
              </a:rPr>
              <a:t>使本句</a:t>
            </a:r>
            <a:r>
              <a:rPr lang="zh-CN" altLang="en-US" dirty="0">
                <a:solidFill>
                  <a:srgbClr val="FF0000"/>
                </a:solidFill>
                <a:latin typeface="黑体" panose="02010600030101010101" charset="-122"/>
                <a:ea typeface="黑体" panose="02010600030101010101" charset="-122"/>
              </a:rPr>
              <a:t>达到高妙</a:t>
            </a:r>
            <a:r>
              <a:rPr lang="zh-CN" altLang="en-US" dirty="0">
                <a:solidFill>
                  <a:srgbClr val="000000"/>
                </a:solidFill>
                <a:latin typeface="黑体" panose="02010600030101010101" charset="-122"/>
                <a:ea typeface="黑体" panose="02010600030101010101" charset="-122"/>
              </a:rPr>
              <a:t>的？请简要分析。（5分）</a:t>
            </a:r>
            <a:endParaRPr lang="zh-CN" altLang="en-US" dirty="0">
              <a:solidFill>
                <a:srgbClr val="000000"/>
              </a:solidFill>
              <a:latin typeface="黑体" panose="02010600030101010101" charset="-122"/>
              <a:ea typeface="黑体" panose="02010600030101010101" charset="-122"/>
            </a:endParaRPr>
          </a:p>
          <a:p>
            <a:pPr indent="0" eaLnBrk="1" hangingPunct="1"/>
            <a:endParaRPr lang="zh-CN" altLang="en-US" dirty="0">
              <a:solidFill>
                <a:srgbClr val="000000"/>
              </a:solidFill>
              <a:latin typeface="黑体" panose="02010600030101010101" charset="-122"/>
              <a:ea typeface="黑体" panose="02010600030101010101" charset="-122"/>
            </a:endParaRPr>
          </a:p>
          <a:p>
            <a:pPr indent="0" eaLnBrk="1" hangingPunct="1"/>
            <a:r>
              <a:rPr lang="zh-CN" altLang="en-US" dirty="0">
                <a:solidFill>
                  <a:srgbClr val="000000"/>
                </a:solidFill>
                <a:latin typeface="楷体" pitchFamily="49" charset="-122"/>
                <a:ea typeface="楷体" pitchFamily="49" charset="-122"/>
              </a:rPr>
              <a:t>答：本句与“半床斜月”相互映衬，以哀景衬哀情。（1分）女子在独守空床的梦觉之后已凄凉满怀，（1分）此刻凄冷的夜风透过小窗在琴弦上触响的清旷之声在空寂的室内回荡，（1分）在如此清婉哀绝之境的烘托濡染下，（1分）她的深哀浓愁被表现得既深沉又空灵，堪称“胜境”。（1分）</a:t>
            </a:r>
            <a:endParaRPr lang="zh-CN" altLang="en-US" dirty="0">
              <a:solidFill>
                <a:srgbClr val="000000"/>
              </a:solidFill>
              <a:latin typeface="楷体" pitchFamily="49" charset="-122"/>
              <a:ea typeface="楷体" pitchFamily="49" charset="-122"/>
            </a:endParaRPr>
          </a:p>
          <a:p>
            <a:pPr indent="0" eaLnBrk="1" hangingPunct="1"/>
            <a:endParaRPr lang="zh-CN" altLang="en-US" dirty="0">
              <a:solidFill>
                <a:srgbClr val="000000"/>
              </a:solidFill>
              <a:latin typeface="楷体" pitchFamily="49" charset="-122"/>
              <a:ea typeface="楷体" pitchFamily="49" charset="-122"/>
            </a:endParaRPr>
          </a:p>
          <a:p>
            <a:pPr indent="0" eaLnBrk="1" hangingPunct="1"/>
            <a:r>
              <a:rPr lang="zh-CN" altLang="en-US" dirty="0">
                <a:solidFill>
                  <a:schemeClr val="tx1">
                    <a:lumMod val="95000"/>
                    <a:lumOff val="5000"/>
                  </a:schemeClr>
                </a:solidFill>
                <a:latin typeface="黑体" panose="02010600030101010101" charset="-122"/>
                <a:ea typeface="黑体" panose="02010600030101010101" charset="-122"/>
              </a:rPr>
              <a:t>【思路】手法（1分）—结合诗句美译（2分）—高妙效果（2分）</a:t>
            </a:r>
            <a:endParaRPr lang="zh-CN" altLang="en-US" dirty="0">
              <a:solidFill>
                <a:schemeClr val="tx1">
                  <a:lumMod val="95000"/>
                  <a:lumOff val="5000"/>
                </a:schemeClr>
              </a:solidFill>
              <a:latin typeface="黑体" panose="02010600030101010101" charset="-122"/>
              <a:ea typeface="黑体"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charRg st="0" end="13"/>
                                            </p:txEl>
                                          </p:spTgt>
                                        </p:tgtEl>
                                        <p:attrNameLst>
                                          <p:attrName>style.visibility</p:attrName>
                                        </p:attrNameLst>
                                      </p:cBhvr>
                                      <p:to>
                                        <p:strVal val="visible"/>
                                      </p:to>
                                    </p:set>
                                    <p:animEffect transition="in" filter="blinds(horizontal)">
                                      <p:cBhvr>
                                        <p:cTn id="7" dur="500"/>
                                        <p:tgtEl>
                                          <p:spTgt spid="13315">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charRg st="13" end="64"/>
                                            </p:txEl>
                                          </p:spTgt>
                                        </p:tgtEl>
                                        <p:attrNameLst>
                                          <p:attrName>style.visibility</p:attrName>
                                        </p:attrNameLst>
                                      </p:cBhvr>
                                      <p:to>
                                        <p:strVal val="visible"/>
                                      </p:to>
                                    </p:set>
                                    <p:animEffect transition="in" filter="blinds(horizontal)">
                                      <p:cBhvr>
                                        <p:cTn id="12" dur="500"/>
                                        <p:tgtEl>
                                          <p:spTgt spid="13315">
                                            <p:txEl>
                                              <p:charRg st="13" end="6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charRg st="65" end="198"/>
                                            </p:txEl>
                                          </p:spTgt>
                                        </p:tgtEl>
                                        <p:attrNameLst>
                                          <p:attrName>style.visibility</p:attrName>
                                        </p:attrNameLst>
                                      </p:cBhvr>
                                      <p:to>
                                        <p:strVal val="visible"/>
                                      </p:to>
                                    </p:set>
                                    <p:animEffect transition="in" filter="blinds(horizontal)">
                                      <p:cBhvr>
                                        <p:cTn id="17" dur="500"/>
                                        <p:tgtEl>
                                          <p:spTgt spid="13315">
                                            <p:txEl>
                                              <p:charRg st="65" end="19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charRg st="199" end="230"/>
                                            </p:txEl>
                                          </p:spTgt>
                                        </p:tgtEl>
                                        <p:attrNameLst>
                                          <p:attrName>style.visibility</p:attrName>
                                        </p:attrNameLst>
                                      </p:cBhvr>
                                      <p:to>
                                        <p:strVal val="visible"/>
                                      </p:to>
                                    </p:set>
                                    <p:animEffect transition="in" filter="blinds(horizontal)">
                                      <p:cBhvr>
                                        <p:cTn id="22" dur="500"/>
                                        <p:tgtEl>
                                          <p:spTgt spid="13315">
                                            <p:txEl>
                                              <p:charRg st="199" end="2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p:txBody>
          <a:bodyPr wrap="square" lIns="91440" tIns="45720" rIns="91440" bIns="45720" anchor="b"/>
          <a:p>
            <a:pPr eaLnBrk="1" hangingPunct="1"/>
            <a:endParaRPr lang="zh-CN" altLang="en-US" dirty="0"/>
          </a:p>
        </p:txBody>
      </p:sp>
      <p:pic>
        <p:nvPicPr>
          <p:cNvPr id="31746" name="内容占位符 3"/>
          <p:cNvPicPr>
            <a:picLocks noGrp="1" noChangeAspect="1"/>
          </p:cNvPicPr>
          <p:nvPr>
            <p:ph idx="1"/>
          </p:nvPr>
        </p:nvPicPr>
        <p:blipFill>
          <a:blip r:embed="rId1"/>
          <a:stretch>
            <a:fillRect/>
          </a:stretch>
        </p:blipFill>
        <p:spPr>
          <a:xfrm>
            <a:off x="922020" y="274955"/>
            <a:ext cx="9938385" cy="625475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1271905" y="411480"/>
            <a:ext cx="9130030" cy="700405"/>
          </a:xfrm>
        </p:spPr>
        <p:txBody>
          <a:bodyPr wrap="square" lIns="91440" tIns="45720" rIns="91440" bIns="45720" anchor="b"/>
          <a:p>
            <a:pPr algn="ctr" eaLnBrk="1" hangingPunct="1"/>
            <a:r>
              <a:rPr lang="zh-CN" altLang="en-US" sz="4800" b="1" dirty="0">
                <a:solidFill>
                  <a:srgbClr val="000000"/>
                </a:solidFill>
              </a:rPr>
              <a:t>答案</a:t>
            </a:r>
            <a:endParaRPr lang="zh-CN" altLang="en-US" sz="4800" b="1" dirty="0">
              <a:solidFill>
                <a:srgbClr val="000000"/>
              </a:solidFill>
            </a:endParaRPr>
          </a:p>
        </p:txBody>
      </p:sp>
      <p:sp>
        <p:nvSpPr>
          <p:cNvPr id="32770" name="Rectangle 3"/>
          <p:cNvSpPr>
            <a:spLocks noGrp="1"/>
          </p:cNvSpPr>
          <p:nvPr>
            <p:ph idx="1"/>
          </p:nvPr>
        </p:nvSpPr>
        <p:spPr>
          <a:xfrm>
            <a:off x="236220" y="1360805"/>
            <a:ext cx="11468735" cy="5106670"/>
          </a:xfrm>
        </p:spPr>
        <p:txBody>
          <a:bodyPr wrap="square" lIns="91440" tIns="45720" rIns="91440" bIns="45720" anchor="t"/>
          <a:p>
            <a:pPr indent="0" eaLnBrk="1" hangingPunct="1">
              <a:buNone/>
            </a:pPr>
            <a:r>
              <a:rPr lang="en-US" altLang="zh-CN" sz="2800" dirty="0">
                <a:solidFill>
                  <a:srgbClr val="000000"/>
                </a:solidFill>
                <a:latin typeface="黑体" panose="02010600030101010101" charset="-122"/>
                <a:ea typeface="黑体" panose="02010600030101010101" charset="-122"/>
              </a:rPr>
              <a:t>    </a:t>
            </a:r>
            <a:r>
              <a:rPr lang="zh-CN" altLang="en-US" sz="2800" dirty="0">
                <a:solidFill>
                  <a:srgbClr val="000000"/>
                </a:solidFill>
                <a:latin typeface="楷体_GB2312" panose="02010609030101010101" charset="-122"/>
                <a:ea typeface="楷体_GB2312" panose="02010609030101010101" charset="-122"/>
              </a:rPr>
              <a:t>保持知足常乐的心态，才是淬炼心智，净化心灵的最佳途径。</a:t>
            </a:r>
            <a:endParaRPr lang="zh-CN" altLang="en-US" sz="2800" dirty="0">
              <a:solidFill>
                <a:srgbClr val="000000"/>
              </a:solidFill>
              <a:latin typeface="楷体_GB2312" panose="02010609030101010101" charset="-122"/>
              <a:ea typeface="楷体_GB2312" panose="02010609030101010101" charset="-122"/>
            </a:endParaRPr>
          </a:p>
          <a:p>
            <a:pPr indent="0" eaLnBrk="1" hangingPunct="1">
              <a:buNone/>
            </a:pPr>
            <a:r>
              <a:rPr lang="zh-CN" altLang="en-US" sz="2800" dirty="0">
                <a:solidFill>
                  <a:srgbClr val="000000"/>
                </a:solidFill>
                <a:latin typeface="楷体_GB2312" panose="02010609030101010101" charset="-122"/>
                <a:ea typeface="楷体_GB2312" panose="02010609030101010101" charset="-122"/>
              </a:rPr>
              <a:t>    不刻意去恪守低调的原则，而是超越了世俗意义上的清高。摆脱不必要的名利层面的干扰和羁绊，追求真正的精神的奢华和灵魂的丰富，这才是真正的生活品味。一切快乐的享受都属于精神的，这种快乐把忍受变为享受，是精神对于物质的大胜利。这是她的人生哲学。</a:t>
            </a:r>
            <a:endParaRPr lang="zh-CN" altLang="en-US" sz="2800" dirty="0">
              <a:solidFill>
                <a:srgbClr val="000000"/>
              </a:solidFill>
              <a:latin typeface="楷体_GB2312" panose="02010609030101010101" charset="-122"/>
              <a:ea typeface="楷体_GB2312" panose="02010609030101010101" charset="-122"/>
            </a:endParaRPr>
          </a:p>
          <a:p>
            <a:pPr indent="0" eaLnBrk="1" hangingPunct="1">
              <a:buNone/>
            </a:pPr>
            <a:r>
              <a:rPr lang="zh-CN" altLang="en-US" sz="2800" dirty="0">
                <a:solidFill>
                  <a:srgbClr val="000000"/>
                </a:solidFill>
                <a:latin typeface="楷体_GB2312" panose="02010609030101010101" charset="-122"/>
                <a:ea typeface="楷体_GB2312" panose="02010609030101010101" charset="-122"/>
              </a:rPr>
              <a:t>    同时这些智慧也是当下民众应去反思、参照、学习的内容。对于当下在浮躁而喧嚣的世界中前行的知识分子独具意义，起码可以使他们理解自己、理解他人，从而创作更优秀更有价值的文艺作品。</a:t>
            </a:r>
            <a:endParaRPr lang="en-US" altLang="zh-CN" sz="2800" dirty="0">
              <a:solidFill>
                <a:srgbClr val="000000"/>
              </a:solidFill>
              <a:latin typeface="楷体_GB2312" panose="02010609030101010101" charset="-122"/>
              <a:ea typeface="楷体_GB2312" panose="02010609030101010101" charset="-122"/>
            </a:endParaRPr>
          </a:p>
          <a:p>
            <a:pPr indent="0" eaLnBrk="1" hangingPunct="1">
              <a:buNone/>
            </a:pPr>
            <a:r>
              <a:rPr lang="zh-CN" altLang="en-US" sz="2800" dirty="0">
                <a:solidFill>
                  <a:srgbClr val="000000"/>
                </a:solidFill>
                <a:latin typeface="楷体_GB2312" panose="02010609030101010101" charset="-122"/>
                <a:ea typeface="楷体_GB2312" panose="02010609030101010101" charset="-122"/>
              </a:rPr>
              <a:t>（观点明确给</a:t>
            </a:r>
            <a:r>
              <a:rPr lang="en-US" altLang="zh-CN" sz="2800" dirty="0">
                <a:solidFill>
                  <a:srgbClr val="000000"/>
                </a:solidFill>
                <a:latin typeface="楷体_GB2312" panose="02010609030101010101" charset="-122"/>
                <a:ea typeface="楷体_GB2312" panose="02010609030101010101" charset="-122"/>
              </a:rPr>
              <a:t>2</a:t>
            </a:r>
            <a:r>
              <a:rPr lang="zh-CN" altLang="en-US" sz="2800" dirty="0">
                <a:solidFill>
                  <a:srgbClr val="000000"/>
                </a:solidFill>
                <a:latin typeface="楷体_GB2312" panose="02010609030101010101" charset="-122"/>
                <a:ea typeface="楷体_GB2312" panose="02010609030101010101" charset="-122"/>
              </a:rPr>
              <a:t>分，论述合理、理由充分，给</a:t>
            </a:r>
            <a:r>
              <a:rPr lang="en-US" altLang="zh-CN" sz="2800" dirty="0">
                <a:solidFill>
                  <a:srgbClr val="000000"/>
                </a:solidFill>
                <a:latin typeface="楷体_GB2312" panose="02010609030101010101" charset="-122"/>
                <a:ea typeface="楷体_GB2312" panose="02010609030101010101" charset="-122"/>
              </a:rPr>
              <a:t>6</a:t>
            </a:r>
            <a:r>
              <a:rPr lang="zh-CN" altLang="en-US" sz="2800" dirty="0">
                <a:solidFill>
                  <a:srgbClr val="000000"/>
                </a:solidFill>
                <a:latin typeface="楷体_GB2312" panose="02010609030101010101" charset="-122"/>
                <a:ea typeface="楷体_GB2312" panose="02010609030101010101" charset="-122"/>
              </a:rPr>
              <a:t>分。）</a:t>
            </a:r>
            <a:endParaRPr lang="zh-CN" altLang="en-US" sz="2800" dirty="0">
              <a:solidFill>
                <a:srgbClr val="000000"/>
              </a:solidFill>
              <a:latin typeface="楷体_GB2312" panose="02010609030101010101" charset="-122"/>
              <a:ea typeface="楷体_GB2312" panose="02010609030101010101" charset="-122"/>
            </a:endParaRPr>
          </a:p>
          <a:p>
            <a:pPr indent="0" eaLnBrk="1" hangingPunct="1"/>
            <a:endParaRPr lang="zh-CN" altLang="zh-CN" sz="2800" dirty="0">
              <a:solidFill>
                <a:srgbClr val="000000"/>
              </a:solidFill>
              <a:latin typeface="楷体_GB2312" panose="02010609030101010101" charset="-122"/>
              <a:ea typeface="楷体_GB2312" panose="0201060903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2125" y="996315"/>
            <a:ext cx="11240770" cy="4961255"/>
          </a:xfrm>
        </p:spPr>
        <p:txBody>
          <a:bodyPr/>
          <a:p>
            <a:pPr indent="0" eaLnBrk="1" hangingPunct="1"/>
            <a:r>
              <a:rPr lang="en-US" altLang="zh-CN" dirty="0">
                <a:solidFill>
                  <a:srgbClr val="FF0000"/>
                </a:solidFill>
                <a:latin typeface="黑体" panose="02010600030101010101" charset="-122"/>
                <a:ea typeface="黑体" panose="02010600030101010101" charset="-122"/>
                <a:sym typeface="+mn-ea"/>
              </a:rPr>
              <a:t>1.</a:t>
            </a:r>
            <a:r>
              <a:rPr lang="zh-CN" altLang="en-US" dirty="0">
                <a:solidFill>
                  <a:srgbClr val="FF0000"/>
                </a:solidFill>
                <a:latin typeface="黑体" panose="02010600030101010101" charset="-122"/>
                <a:ea typeface="黑体" panose="02010600030101010101" charset="-122"/>
                <a:sym typeface="+mn-ea"/>
              </a:rPr>
              <a:t>对“低调是智慧”的理解。（</a:t>
            </a:r>
            <a:r>
              <a:rPr lang="en-US" altLang="zh-CN" dirty="0">
                <a:solidFill>
                  <a:srgbClr val="FF0000"/>
                </a:solidFill>
                <a:latin typeface="黑体" panose="02010600030101010101" charset="-122"/>
                <a:ea typeface="黑体" panose="02010600030101010101" charset="-122"/>
                <a:sym typeface="+mn-ea"/>
              </a:rPr>
              <a:t>2</a:t>
            </a:r>
            <a:r>
              <a:rPr lang="zh-CN" altLang="en-US" dirty="0">
                <a:solidFill>
                  <a:srgbClr val="FF0000"/>
                </a:solidFill>
                <a:latin typeface="黑体" panose="02010600030101010101" charset="-122"/>
                <a:ea typeface="黑体" panose="02010600030101010101" charset="-122"/>
                <a:sym typeface="+mn-ea"/>
              </a:rPr>
              <a:t>分）</a:t>
            </a:r>
            <a:endParaRPr lang="zh-CN" altLang="en-US" dirty="0">
              <a:solidFill>
                <a:srgbClr val="FF0000"/>
              </a:solidFill>
              <a:latin typeface="黑体" panose="02010600030101010101" charset="-122"/>
              <a:ea typeface="黑体" panose="02010600030101010101" charset="-122"/>
              <a:sym typeface="+mn-ea"/>
            </a:endParaRPr>
          </a:p>
          <a:p>
            <a:pPr indent="0" eaLnBrk="1" hangingPunct="1"/>
            <a:r>
              <a:rPr lang="en-US" altLang="zh-CN" dirty="0">
                <a:solidFill>
                  <a:srgbClr val="FF0000"/>
                </a:solidFill>
                <a:latin typeface="黑体" panose="02010600030101010101" charset="-122"/>
                <a:ea typeface="黑体" panose="02010600030101010101" charset="-122"/>
                <a:sym typeface="+mn-ea"/>
              </a:rPr>
              <a:t>2.</a:t>
            </a:r>
            <a:r>
              <a:rPr lang="zh-CN" altLang="en-US" dirty="0">
                <a:solidFill>
                  <a:srgbClr val="FF0000"/>
                </a:solidFill>
                <a:latin typeface="黑体" panose="02010600030101010101" charset="-122"/>
                <a:ea typeface="黑体" panose="02010600030101010101" charset="-122"/>
                <a:sym typeface="+mn-ea"/>
              </a:rPr>
              <a:t>结合文章内容谈。（</a:t>
            </a:r>
            <a:r>
              <a:rPr lang="en-US" altLang="zh-CN" dirty="0">
                <a:solidFill>
                  <a:srgbClr val="FF0000"/>
                </a:solidFill>
                <a:latin typeface="黑体" panose="02010600030101010101" charset="-122"/>
                <a:ea typeface="黑体" panose="02010600030101010101" charset="-122"/>
                <a:sym typeface="+mn-ea"/>
              </a:rPr>
              <a:t>3</a:t>
            </a:r>
            <a:r>
              <a:rPr lang="zh-CN" altLang="en-US" dirty="0">
                <a:solidFill>
                  <a:srgbClr val="FF0000"/>
                </a:solidFill>
                <a:latin typeface="黑体" panose="02010600030101010101" charset="-122"/>
                <a:ea typeface="黑体" panose="02010600030101010101" charset="-122"/>
                <a:sym typeface="+mn-ea"/>
              </a:rPr>
              <a:t>分）</a:t>
            </a:r>
            <a:endParaRPr lang="zh-CN" altLang="en-US" dirty="0">
              <a:solidFill>
                <a:srgbClr val="FF0000"/>
              </a:solidFill>
              <a:latin typeface="黑体" panose="02010600030101010101" charset="-122"/>
              <a:ea typeface="黑体" panose="02010600030101010101" charset="-122"/>
              <a:sym typeface="+mn-ea"/>
            </a:endParaRPr>
          </a:p>
          <a:p>
            <a:pPr indent="0" eaLnBrk="1" hangingPunct="1"/>
            <a:r>
              <a:rPr lang="en-US" altLang="zh-CN" dirty="0">
                <a:solidFill>
                  <a:srgbClr val="FF0000"/>
                </a:solidFill>
                <a:latin typeface="黑体" panose="02010600030101010101" charset="-122"/>
                <a:ea typeface="黑体" panose="02010600030101010101" charset="-122"/>
                <a:sym typeface="+mn-ea"/>
              </a:rPr>
              <a:t>3.</a:t>
            </a:r>
            <a:r>
              <a:rPr lang="zh-CN" altLang="en-US" dirty="0">
                <a:solidFill>
                  <a:srgbClr val="FF0000"/>
                </a:solidFill>
                <a:latin typeface="黑体" panose="02010600030101010101" charset="-122"/>
                <a:ea typeface="黑体" panose="02010600030101010101" charset="-122"/>
                <a:sym typeface="+mn-ea"/>
              </a:rPr>
              <a:t>结合社会现实谈。（</a:t>
            </a:r>
            <a:r>
              <a:rPr lang="en-US" altLang="zh-CN" dirty="0">
                <a:solidFill>
                  <a:srgbClr val="FF0000"/>
                </a:solidFill>
                <a:latin typeface="黑体" panose="02010600030101010101" charset="-122"/>
                <a:ea typeface="黑体" panose="02010600030101010101" charset="-122"/>
                <a:sym typeface="+mn-ea"/>
              </a:rPr>
              <a:t>3</a:t>
            </a:r>
            <a:r>
              <a:rPr lang="zh-CN" altLang="en-US" dirty="0">
                <a:solidFill>
                  <a:srgbClr val="FF0000"/>
                </a:solidFill>
                <a:latin typeface="黑体" panose="02010600030101010101" charset="-122"/>
                <a:ea typeface="黑体" panose="02010600030101010101" charset="-122"/>
                <a:sym typeface="+mn-ea"/>
              </a:rPr>
              <a:t>分）</a:t>
            </a:r>
            <a:endParaRPr lang="zh-CN" altLang="en-US" dirty="0">
              <a:solidFill>
                <a:srgbClr val="FF0000"/>
              </a:solidFill>
              <a:latin typeface="黑体" panose="02010600030101010101" charset="-122"/>
              <a:ea typeface="黑体" panose="02010600030101010101" charset="-122"/>
              <a:sym typeface="+mn-ea"/>
            </a:endParaRPr>
          </a:p>
          <a:p>
            <a:pPr indent="0" eaLnBrk="1" hangingPunct="1"/>
            <a:r>
              <a:rPr lang="en-US" altLang="zh-CN" dirty="0">
                <a:solidFill>
                  <a:srgbClr val="000000"/>
                </a:solidFill>
                <a:latin typeface="黑体" panose="02010600030101010101" charset="-122"/>
                <a:ea typeface="黑体" panose="02010600030101010101" charset="-122"/>
                <a:sym typeface="+mn-ea"/>
              </a:rPr>
              <a:t>【</a:t>
            </a:r>
            <a:r>
              <a:rPr lang="zh-CN" altLang="en-US" dirty="0">
                <a:solidFill>
                  <a:srgbClr val="000000"/>
                </a:solidFill>
                <a:latin typeface="黑体" panose="02010600030101010101" charset="-122"/>
                <a:ea typeface="黑体" panose="02010600030101010101" charset="-122"/>
                <a:sym typeface="+mn-ea"/>
              </a:rPr>
              <a:t>答案</a:t>
            </a:r>
            <a:r>
              <a:rPr lang="en-US" altLang="zh-CN" dirty="0">
                <a:solidFill>
                  <a:srgbClr val="000000"/>
                </a:solidFill>
                <a:latin typeface="黑体" panose="02010600030101010101" charset="-122"/>
                <a:ea typeface="黑体" panose="02010600030101010101" charset="-122"/>
                <a:sym typeface="+mn-ea"/>
              </a:rPr>
              <a:t>】</a:t>
            </a:r>
            <a:endParaRPr lang="en-US" altLang="zh-CN" dirty="0">
              <a:solidFill>
                <a:srgbClr val="000000"/>
              </a:solidFill>
              <a:latin typeface="黑体" panose="02010600030101010101" charset="-122"/>
              <a:ea typeface="黑体" panose="02010600030101010101" charset="-122"/>
            </a:endParaRPr>
          </a:p>
          <a:p>
            <a:pPr indent="0" eaLnBrk="1" hangingPunct="1"/>
            <a:r>
              <a:rPr lang="zh-CN" altLang="en-US" dirty="0">
                <a:solidFill>
                  <a:srgbClr val="000000"/>
                </a:solidFill>
                <a:latin typeface="黑体" panose="02010600030101010101" charset="-122"/>
                <a:ea typeface="黑体" panose="02010600030101010101" charset="-122"/>
                <a:sym typeface="+mn-ea"/>
              </a:rPr>
              <a:t>（</a:t>
            </a:r>
            <a:r>
              <a:rPr lang="en-US" altLang="zh-CN" dirty="0">
                <a:solidFill>
                  <a:srgbClr val="000000"/>
                </a:solidFill>
                <a:latin typeface="黑体" panose="02010600030101010101" charset="-122"/>
                <a:ea typeface="黑体" panose="02010600030101010101" charset="-122"/>
                <a:sym typeface="+mn-ea"/>
              </a:rPr>
              <a:t>1</a:t>
            </a:r>
            <a:r>
              <a:rPr lang="zh-CN" altLang="en-US" dirty="0">
                <a:solidFill>
                  <a:srgbClr val="000000"/>
                </a:solidFill>
                <a:latin typeface="黑体" panose="02010600030101010101" charset="-122"/>
                <a:ea typeface="黑体" panose="02010600030101010101" charset="-122"/>
                <a:sym typeface="+mn-ea"/>
              </a:rPr>
              <a:t>）低调是不自满、不张扬的处世智慧。取得极大的成就之余，也能安于平凡生活。这种心态是对人生通透的领悟。</a:t>
            </a:r>
            <a:endParaRPr lang="zh-CN" altLang="en-US" dirty="0">
              <a:solidFill>
                <a:srgbClr val="000000"/>
              </a:solidFill>
              <a:latin typeface="黑体" panose="02010600030101010101" charset="-122"/>
              <a:ea typeface="黑体" panose="02010600030101010101" charset="-122"/>
            </a:endParaRPr>
          </a:p>
          <a:p>
            <a:pPr indent="0" eaLnBrk="1" hangingPunct="1"/>
            <a:r>
              <a:rPr lang="zh-CN" altLang="en-US" dirty="0">
                <a:solidFill>
                  <a:srgbClr val="000000"/>
                </a:solidFill>
                <a:latin typeface="黑体" panose="02010600030101010101" charset="-122"/>
                <a:ea typeface="黑体" panose="02010600030101010101" charset="-122"/>
                <a:sym typeface="+mn-ea"/>
              </a:rPr>
              <a:t>（</a:t>
            </a:r>
            <a:r>
              <a:rPr lang="en-US" altLang="zh-CN" dirty="0">
                <a:solidFill>
                  <a:srgbClr val="000000"/>
                </a:solidFill>
                <a:latin typeface="黑体" panose="02010600030101010101" charset="-122"/>
                <a:ea typeface="黑体" panose="02010600030101010101" charset="-122"/>
                <a:sym typeface="+mn-ea"/>
              </a:rPr>
              <a:t>2</a:t>
            </a:r>
            <a:r>
              <a:rPr lang="zh-CN" altLang="en-US" dirty="0">
                <a:solidFill>
                  <a:srgbClr val="000000"/>
                </a:solidFill>
                <a:latin typeface="黑体" panose="02010600030101010101" charset="-122"/>
                <a:ea typeface="黑体" panose="02010600030101010101" charset="-122"/>
                <a:sym typeface="+mn-ea"/>
              </a:rPr>
              <a:t>）杨绛低调、不自满、不张扬。她不追求名声，不追求物质，做好自己喜欢的事，享受生活本身，不被名利羁绊。追求精神上的丰富和自由，更能安享平静中的乐趣。</a:t>
            </a:r>
            <a:endParaRPr lang="zh-CN" altLang="en-US" dirty="0">
              <a:solidFill>
                <a:srgbClr val="000000"/>
              </a:solidFill>
              <a:latin typeface="黑体" panose="02010600030101010101" charset="-122"/>
              <a:ea typeface="黑体" panose="02010600030101010101" charset="-122"/>
            </a:endParaRPr>
          </a:p>
          <a:p>
            <a:pPr indent="0" eaLnBrk="1" hangingPunct="1"/>
            <a:r>
              <a:rPr lang="zh-CN" altLang="en-US" dirty="0">
                <a:solidFill>
                  <a:srgbClr val="000000"/>
                </a:solidFill>
                <a:latin typeface="黑体" panose="02010600030101010101" charset="-122"/>
                <a:ea typeface="黑体" panose="02010600030101010101" charset="-122"/>
                <a:sym typeface="+mn-ea"/>
              </a:rPr>
              <a:t>（</a:t>
            </a:r>
            <a:r>
              <a:rPr lang="en-US" altLang="zh-CN" dirty="0">
                <a:solidFill>
                  <a:srgbClr val="000000"/>
                </a:solidFill>
                <a:latin typeface="黑体" panose="02010600030101010101" charset="-122"/>
                <a:ea typeface="黑体" panose="02010600030101010101" charset="-122"/>
                <a:sym typeface="+mn-ea"/>
              </a:rPr>
              <a:t>3</a:t>
            </a:r>
            <a:r>
              <a:rPr lang="zh-CN" altLang="en-US" dirty="0">
                <a:solidFill>
                  <a:srgbClr val="000000"/>
                </a:solidFill>
                <a:latin typeface="黑体" panose="02010600030101010101" charset="-122"/>
                <a:ea typeface="黑体" panose="02010600030101010101" charset="-122"/>
                <a:sym typeface="+mn-ea"/>
              </a:rPr>
              <a:t>）这值得我们反思、参照。社会浮躁，缺乏静心、专注之风。人人追逐名利，忽略了生活和工作本身的意义。应从杨绛身上学到低调的品质，不自满、不张扬。才能保持精神的独立和自由。</a:t>
            </a:r>
            <a:endParaRPr lang="zh-CN" altLang="zh-CN" dirty="0">
              <a:solidFill>
                <a:srgbClr val="000000"/>
              </a:solidFill>
              <a:latin typeface="黑体" panose="02010600030101010101" charset="-122"/>
              <a:ea typeface="黑体" panose="02010600030101010101" charset="-122"/>
            </a:endParaRPr>
          </a:p>
          <a:p>
            <a:endParaRPr lang="zh-CN" altLang="en-US"/>
          </a:p>
        </p:txBody>
      </p:sp>
      <p:sp>
        <p:nvSpPr>
          <p:cNvPr id="33793" name="Rectangle 2"/>
          <p:cNvSpPr>
            <a:spLocks noGrp="1"/>
          </p:cNvSpPr>
          <p:nvPr/>
        </p:nvSpPr>
        <p:spPr>
          <a:xfrm>
            <a:off x="2730183" y="193675"/>
            <a:ext cx="7099300" cy="700088"/>
          </a:xfrm>
          <a:prstGeom prst="rect">
            <a:avLst/>
          </a:prstGeom>
          <a:noFill/>
          <a:ln w="9525">
            <a:noFill/>
          </a:ln>
        </p:spPr>
        <p:txBody>
          <a:bodyPr wrap="square" lIns="91440" tIns="45720" rIns="91440" bIns="45720" anchor="b"/>
          <a:lstStyle>
            <a:lvl1pPr algn="l" defTabSz="514350" rtl="0" fontAlgn="base">
              <a:lnSpc>
                <a:spcPct val="90000"/>
              </a:lnSpc>
              <a:spcBef>
                <a:spcPct val="0"/>
              </a:spcBef>
              <a:spcAft>
                <a:spcPct val="0"/>
              </a:spcAft>
              <a:defRPr sz="3200" b="1">
                <a:solidFill>
                  <a:schemeClr val="bg1"/>
                </a:solidFill>
                <a:latin typeface="+mj-lt"/>
                <a:ea typeface="+mj-ea"/>
                <a:cs typeface="+mj-cs"/>
              </a:defRPr>
            </a:lvl1pPr>
            <a:lvl2pPr algn="l" defTabSz="514350" rtl="0" fontAlgn="base">
              <a:lnSpc>
                <a:spcPct val="90000"/>
              </a:lnSpc>
              <a:spcBef>
                <a:spcPct val="0"/>
              </a:spcBef>
              <a:spcAft>
                <a:spcPct val="0"/>
              </a:spcAft>
              <a:defRPr sz="3200" b="1">
                <a:solidFill>
                  <a:schemeClr val="bg1"/>
                </a:solidFill>
                <a:latin typeface="微软雅黑" charset="-122"/>
                <a:ea typeface="微软雅黑" charset="-122"/>
              </a:defRPr>
            </a:lvl2pPr>
            <a:lvl3pPr algn="l" defTabSz="514350" rtl="0" fontAlgn="base">
              <a:lnSpc>
                <a:spcPct val="90000"/>
              </a:lnSpc>
              <a:spcBef>
                <a:spcPct val="0"/>
              </a:spcBef>
              <a:spcAft>
                <a:spcPct val="0"/>
              </a:spcAft>
              <a:defRPr sz="3200" b="1">
                <a:solidFill>
                  <a:schemeClr val="bg1"/>
                </a:solidFill>
                <a:latin typeface="微软雅黑" charset="-122"/>
                <a:ea typeface="微软雅黑" charset="-122"/>
              </a:defRPr>
            </a:lvl3pPr>
            <a:lvl4pPr algn="l" defTabSz="514350" rtl="0" fontAlgn="base">
              <a:lnSpc>
                <a:spcPct val="90000"/>
              </a:lnSpc>
              <a:spcBef>
                <a:spcPct val="0"/>
              </a:spcBef>
              <a:spcAft>
                <a:spcPct val="0"/>
              </a:spcAft>
              <a:defRPr sz="3200" b="1">
                <a:solidFill>
                  <a:schemeClr val="bg1"/>
                </a:solidFill>
                <a:latin typeface="微软雅黑" charset="-122"/>
                <a:ea typeface="微软雅黑" charset="-122"/>
              </a:defRPr>
            </a:lvl4pPr>
            <a:lvl5pPr algn="l" defTabSz="514350" rtl="0" fontAlgn="base">
              <a:lnSpc>
                <a:spcPct val="90000"/>
              </a:lnSpc>
              <a:spcBef>
                <a:spcPct val="0"/>
              </a:spcBef>
              <a:spcAft>
                <a:spcPct val="0"/>
              </a:spcAft>
              <a:defRPr sz="3200" b="1">
                <a:solidFill>
                  <a:schemeClr val="bg1"/>
                </a:solidFill>
                <a:latin typeface="微软雅黑" charset="-122"/>
                <a:ea typeface="微软雅黑" charset="-122"/>
              </a:defRPr>
            </a:lvl5pPr>
            <a:lvl6pPr marL="457200" algn="l" defTabSz="514350" rtl="0" fontAlgn="base">
              <a:lnSpc>
                <a:spcPct val="90000"/>
              </a:lnSpc>
              <a:spcBef>
                <a:spcPct val="0"/>
              </a:spcBef>
              <a:spcAft>
                <a:spcPct val="0"/>
              </a:spcAft>
              <a:defRPr sz="3200" b="1">
                <a:solidFill>
                  <a:schemeClr val="bg1"/>
                </a:solidFill>
                <a:latin typeface="微软雅黑" charset="-122"/>
                <a:ea typeface="微软雅黑" charset="-122"/>
              </a:defRPr>
            </a:lvl6pPr>
            <a:lvl7pPr marL="914400" algn="l" defTabSz="514350" rtl="0" fontAlgn="base">
              <a:lnSpc>
                <a:spcPct val="90000"/>
              </a:lnSpc>
              <a:spcBef>
                <a:spcPct val="0"/>
              </a:spcBef>
              <a:spcAft>
                <a:spcPct val="0"/>
              </a:spcAft>
              <a:defRPr sz="3200" b="1">
                <a:solidFill>
                  <a:schemeClr val="bg1"/>
                </a:solidFill>
                <a:latin typeface="微软雅黑" charset="-122"/>
                <a:ea typeface="微软雅黑" charset="-122"/>
              </a:defRPr>
            </a:lvl7pPr>
            <a:lvl8pPr marL="1371600" algn="l" defTabSz="514350" rtl="0" fontAlgn="base">
              <a:lnSpc>
                <a:spcPct val="90000"/>
              </a:lnSpc>
              <a:spcBef>
                <a:spcPct val="0"/>
              </a:spcBef>
              <a:spcAft>
                <a:spcPct val="0"/>
              </a:spcAft>
              <a:defRPr sz="3200" b="1">
                <a:solidFill>
                  <a:schemeClr val="bg1"/>
                </a:solidFill>
                <a:latin typeface="微软雅黑" charset="-122"/>
                <a:ea typeface="微软雅黑" charset="-122"/>
              </a:defRPr>
            </a:lvl8pPr>
            <a:lvl9pPr marL="1828800" algn="l" defTabSz="514350" rtl="0" fontAlgn="base">
              <a:lnSpc>
                <a:spcPct val="90000"/>
              </a:lnSpc>
              <a:spcBef>
                <a:spcPct val="0"/>
              </a:spcBef>
              <a:spcAft>
                <a:spcPct val="0"/>
              </a:spcAft>
              <a:defRPr sz="3200" b="1">
                <a:solidFill>
                  <a:schemeClr val="bg1"/>
                </a:solidFill>
                <a:latin typeface="微软雅黑" charset="-122"/>
                <a:ea typeface="微软雅黑" charset="-122"/>
              </a:defRPr>
            </a:lvl9pPr>
          </a:lstStyle>
          <a:p>
            <a:pPr algn="ctr" eaLnBrk="1" hangingPunct="1"/>
            <a:r>
              <a:rPr lang="zh-CN" altLang="en-US" sz="4000" dirty="0">
                <a:solidFill>
                  <a:schemeClr val="tx1">
                    <a:lumMod val="95000"/>
                    <a:lumOff val="5000"/>
                  </a:schemeClr>
                </a:solidFill>
                <a:latin typeface="+mn-ea"/>
                <a:ea typeface="+mn-ea"/>
              </a:rPr>
              <a:t>答案修改</a:t>
            </a:r>
            <a:endParaRPr lang="zh-CN" altLang="en-US" sz="4000" dirty="0">
              <a:solidFill>
                <a:schemeClr val="tx1">
                  <a:lumMod val="95000"/>
                  <a:lumOff val="5000"/>
                </a:schemeClr>
              </a:solidFill>
              <a:latin typeface="+mn-ea"/>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9" name="文本框 3"/>
          <p:cNvSpPr txBox="1"/>
          <p:nvPr/>
        </p:nvSpPr>
        <p:spPr>
          <a:xfrm>
            <a:off x="2167573" y="2139950"/>
            <a:ext cx="8615362" cy="2149475"/>
          </a:xfrm>
          <a:prstGeom prst="rect">
            <a:avLst/>
          </a:prstGeom>
          <a:noFill/>
          <a:ln w="9525">
            <a:noFill/>
          </a:ln>
        </p:spPr>
        <p:txBody>
          <a:bodyPr wrap="square" anchor="t">
            <a:spAutoFit/>
          </a:bodyPr>
          <a:p>
            <a:pPr lvl="0">
              <a:lnSpc>
                <a:spcPct val="150000"/>
              </a:lnSpc>
            </a:pPr>
            <a:r>
              <a:rPr lang="en-US" altLang="zh-CN" sz="5400" b="1">
                <a:solidFill>
                  <a:srgbClr val="FF0000"/>
                </a:solidFill>
                <a:latin typeface="黑体" panose="02010600030101010101" charset="-122"/>
                <a:ea typeface="黑体" panose="02010600030101010101" charset="-122"/>
              </a:rPr>
              <a:t>   </a:t>
            </a:r>
            <a:r>
              <a:rPr lang="zh-CN" altLang="en-US" sz="5400" b="1">
                <a:solidFill>
                  <a:srgbClr val="FF0000"/>
                </a:solidFill>
                <a:latin typeface="黑体" panose="02010600030101010101" charset="-122"/>
                <a:ea typeface="黑体" panose="02010600030101010101" charset="-122"/>
              </a:rPr>
              <a:t>步骤三：例题巩固</a:t>
            </a:r>
            <a:endParaRPr lang="zh-CN" altLang="en-US" sz="5400" b="1">
              <a:solidFill>
                <a:srgbClr val="FF0000"/>
              </a:solidFill>
              <a:latin typeface="黑体" panose="02010600030101010101" charset="-122"/>
              <a:ea typeface="黑体" panose="02010600030101010101" charset="-122"/>
            </a:endParaRPr>
          </a:p>
          <a:p>
            <a:pPr lvl="0">
              <a:lnSpc>
                <a:spcPct val="150000"/>
              </a:lnSpc>
            </a:pPr>
            <a:endParaRPr lang="zh-CN" altLang="en-US" sz="3600" b="1">
              <a:solidFill>
                <a:srgbClr val="FFFF00"/>
              </a:solidFill>
              <a:latin typeface="黑体" panose="02010600030101010101" charset="-122"/>
              <a:ea typeface="黑体" panose="0201060003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Rectangle 3"/>
          <p:cNvSpPr>
            <a:spLocks noGrp="1"/>
          </p:cNvSpPr>
          <p:nvPr>
            <p:ph idx="1"/>
          </p:nvPr>
        </p:nvSpPr>
        <p:spPr>
          <a:xfrm>
            <a:off x="567055" y="340360"/>
            <a:ext cx="11145520" cy="5106670"/>
          </a:xfrm>
        </p:spPr>
        <p:txBody>
          <a:bodyPr wrap="square" lIns="91440" tIns="45720" rIns="91440" bIns="45720" anchor="t"/>
          <a:p>
            <a:pPr indent="0" eaLnBrk="1" hangingPunct="1">
              <a:lnSpc>
                <a:spcPct val="200000"/>
              </a:lnSpc>
              <a:buNone/>
            </a:pPr>
            <a:r>
              <a:rPr lang="zh-CN" altLang="en-US" dirty="0">
                <a:solidFill>
                  <a:srgbClr val="000000"/>
                </a:solidFill>
                <a:latin typeface="黑体" panose="02010600030101010101" charset="-122"/>
                <a:ea typeface="黑体" panose="02010600030101010101" charset="-122"/>
              </a:rPr>
              <a:t>【例题3】语言运用图标题</a:t>
            </a:r>
            <a:endParaRPr lang="zh-CN" altLang="en-US" dirty="0">
              <a:solidFill>
                <a:srgbClr val="000000"/>
              </a:solidFill>
              <a:latin typeface="黑体" panose="02010600030101010101" charset="-122"/>
              <a:ea typeface="黑体" panose="02010600030101010101" charset="-122"/>
            </a:endParaRPr>
          </a:p>
          <a:p>
            <a:pPr indent="0" eaLnBrk="1" hangingPunct="1">
              <a:lnSpc>
                <a:spcPct val="200000"/>
              </a:lnSpc>
              <a:buNone/>
            </a:pPr>
            <a:r>
              <a:rPr lang="zh-CN" altLang="en-US" b="1" dirty="0">
                <a:latin typeface="黑体" panose="02010600030101010101" charset="-122"/>
                <a:ea typeface="黑体" panose="02010600030101010101" charset="-122"/>
              </a:rPr>
              <a:t>17.下面是我国的“绿色食品标志”（</a:t>
            </a:r>
            <a:r>
              <a:rPr lang="zh-CN" altLang="en-US" b="1" u="sng" dirty="0">
                <a:latin typeface="黑体" panose="02010600030101010101" charset="-122"/>
                <a:ea typeface="黑体" panose="02010600030101010101" charset="-122"/>
              </a:rPr>
              <a:t>图案条纹均为绿色</a:t>
            </a:r>
            <a:r>
              <a:rPr lang="zh-CN" altLang="en-US" b="1" dirty="0">
                <a:latin typeface="黑体" panose="02010600030101010101" charset="-122"/>
                <a:ea typeface="黑体" panose="02010600030101010101" charset="-122"/>
              </a:rPr>
              <a:t>），请写出该标志的</a:t>
            </a:r>
            <a:r>
              <a:rPr lang="zh-CN" altLang="en-US" b="1" u="sng" dirty="0">
                <a:latin typeface="黑体" panose="02010600030101010101" charset="-122"/>
                <a:ea typeface="黑体" panose="02010600030101010101" charset="-122"/>
              </a:rPr>
              <a:t>构图要素</a:t>
            </a:r>
            <a:r>
              <a:rPr lang="zh-CN" altLang="en-US" b="1" dirty="0">
                <a:latin typeface="黑体" panose="02010600030101010101" charset="-122"/>
                <a:ea typeface="黑体" panose="02010600030101010101" charset="-122"/>
              </a:rPr>
              <a:t>及其</a:t>
            </a:r>
            <a:r>
              <a:rPr lang="zh-CN" altLang="en-US" b="1" u="sng" dirty="0">
                <a:latin typeface="黑体" panose="02010600030101010101" charset="-122"/>
                <a:ea typeface="黑体" panose="02010600030101010101" charset="-122"/>
              </a:rPr>
              <a:t>寓意</a:t>
            </a:r>
            <a:r>
              <a:rPr lang="zh-CN" altLang="en-US" b="1" dirty="0">
                <a:latin typeface="黑体" panose="02010600030101010101" charset="-122"/>
                <a:ea typeface="黑体" panose="02010600030101010101" charset="-122"/>
              </a:rPr>
              <a:t>，要求语意简明，句子通顺，不超过70个字。（5分）</a:t>
            </a:r>
            <a:endParaRPr lang="zh-CN" altLang="en-US" b="1" dirty="0">
              <a:latin typeface="黑体" panose="02010600030101010101" charset="-122"/>
              <a:ea typeface="黑体" panose="02010600030101010101" charset="-122"/>
            </a:endParaRPr>
          </a:p>
          <a:p>
            <a:pPr indent="0" eaLnBrk="1" hangingPunct="1">
              <a:lnSpc>
                <a:spcPct val="200000"/>
              </a:lnSpc>
              <a:buNone/>
            </a:pPr>
            <a:r>
              <a:rPr lang="zh-CN" altLang="en-US" dirty="0">
                <a:solidFill>
                  <a:srgbClr val="000000"/>
                </a:solidFill>
                <a:latin typeface="黑体" panose="02010600030101010101" charset="-122"/>
                <a:ea typeface="黑体" panose="02010600030101010101" charset="-122"/>
              </a:rPr>
              <a:t>答：</a:t>
            </a:r>
            <a:r>
              <a:rPr lang="zh-CN" altLang="en-US" u="sng" dirty="0">
                <a:solidFill>
                  <a:srgbClr val="FF0000"/>
                </a:solidFill>
                <a:latin typeface="黑体" panose="02010600030101010101" charset="-122"/>
                <a:ea typeface="黑体" panose="02010600030101010101" charset="-122"/>
              </a:rPr>
              <a:t>图标由</a:t>
            </a:r>
            <a:r>
              <a:rPr lang="zh-CN" altLang="en-US" u="sng" dirty="0">
                <a:solidFill>
                  <a:srgbClr val="000000"/>
                </a:solidFill>
                <a:latin typeface="黑体" panose="02010600030101010101" charset="-122"/>
                <a:ea typeface="黑体" panose="02010600030101010101" charset="-122"/>
              </a:rPr>
              <a:t>太阳、叶片生出的蓓蕾和圆形</a:t>
            </a:r>
            <a:r>
              <a:rPr lang="zh-CN" altLang="en-US" u="sng" dirty="0">
                <a:solidFill>
                  <a:srgbClr val="FF0000"/>
                </a:solidFill>
                <a:latin typeface="黑体" panose="02010600030101010101" charset="-122"/>
                <a:ea typeface="黑体" panose="02010600030101010101" charset="-122"/>
              </a:rPr>
              <a:t>组成</a:t>
            </a:r>
            <a:r>
              <a:rPr lang="zh-CN" altLang="en-US" dirty="0">
                <a:solidFill>
                  <a:srgbClr val="000000"/>
                </a:solidFill>
                <a:latin typeface="黑体" panose="02010600030101010101" charset="-122"/>
                <a:ea typeface="黑体" panose="02010600030101010101" charset="-122"/>
              </a:rPr>
              <a:t>。绿色的太阳笼照着绿色叶片生出的蓓蕾，</a:t>
            </a:r>
            <a:r>
              <a:rPr lang="zh-CN" altLang="en-US" dirty="0">
                <a:solidFill>
                  <a:srgbClr val="FF0000"/>
                </a:solidFill>
                <a:latin typeface="黑体" panose="02010600030101010101" charset="-122"/>
                <a:ea typeface="黑体" panose="02010600030101010101" charset="-122"/>
              </a:rPr>
              <a:t>象征</a:t>
            </a:r>
            <a:r>
              <a:rPr lang="zh-CN" altLang="en-US" dirty="0">
                <a:solidFill>
                  <a:srgbClr val="000000"/>
                </a:solidFill>
                <a:latin typeface="黑体" panose="02010600030101010101" charset="-122"/>
                <a:ea typeface="黑体" panose="02010600030101010101" charset="-122"/>
              </a:rPr>
              <a:t>食物来自优良的自然环境。圆形</a:t>
            </a:r>
            <a:r>
              <a:rPr lang="zh-CN" altLang="en-US" dirty="0">
                <a:solidFill>
                  <a:srgbClr val="FF0000"/>
                </a:solidFill>
                <a:latin typeface="黑体" panose="02010600030101010101" charset="-122"/>
                <a:ea typeface="黑体" panose="02010600030101010101" charset="-122"/>
              </a:rPr>
              <a:t>象征</a:t>
            </a:r>
            <a:r>
              <a:rPr lang="zh-CN" altLang="en-US" dirty="0">
                <a:solidFill>
                  <a:srgbClr val="000000"/>
                </a:solidFill>
                <a:latin typeface="黑体" panose="02010600030101010101" charset="-122"/>
                <a:ea typeface="黑体" panose="02010600030101010101" charset="-122"/>
              </a:rPr>
              <a:t>要保护食物来源的环境。</a:t>
            </a:r>
            <a:endParaRPr lang="zh-CN" altLang="en-US" dirty="0">
              <a:solidFill>
                <a:srgbClr val="000000"/>
              </a:solidFill>
              <a:latin typeface="黑体" panose="02010600030101010101" charset="-122"/>
              <a:ea typeface="黑体" panose="02010600030101010101" charset="-122"/>
            </a:endParaRPr>
          </a:p>
          <a:p>
            <a:pPr indent="0" eaLnBrk="1" hangingPunct="1">
              <a:lnSpc>
                <a:spcPct val="200000"/>
              </a:lnSpc>
              <a:buNone/>
            </a:pPr>
            <a:r>
              <a:rPr lang="zh-CN" altLang="en-US" dirty="0">
                <a:solidFill>
                  <a:srgbClr val="FF0000"/>
                </a:solidFill>
                <a:latin typeface="黑体" panose="02010600030101010101" charset="-122"/>
                <a:ea typeface="黑体" panose="02010600030101010101" charset="-122"/>
              </a:rPr>
              <a:t>【思路】总说构图—分说各部分寓意。</a:t>
            </a:r>
            <a:endParaRPr lang="zh-CN" altLang="en-US" dirty="0">
              <a:solidFill>
                <a:srgbClr val="FF0000"/>
              </a:solidFill>
              <a:latin typeface="黑体" panose="02010600030101010101" charset="-122"/>
              <a:ea typeface="黑体"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charRg st="0" end="13"/>
                                            </p:txEl>
                                          </p:spTgt>
                                        </p:tgtEl>
                                        <p:attrNameLst>
                                          <p:attrName>style.visibility</p:attrName>
                                        </p:attrNameLst>
                                      </p:cBhvr>
                                      <p:to>
                                        <p:strVal val="visible"/>
                                      </p:to>
                                    </p:set>
                                    <p:animEffect transition="in" filter="blinds(horizontal)">
                                      <p:cBhvr>
                                        <p:cTn id="7" dur="500"/>
                                        <p:tgtEl>
                                          <p:spTgt spid="14339">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charRg st="13" end="82"/>
                                            </p:txEl>
                                          </p:spTgt>
                                        </p:tgtEl>
                                        <p:attrNameLst>
                                          <p:attrName>style.visibility</p:attrName>
                                        </p:attrNameLst>
                                      </p:cBhvr>
                                      <p:to>
                                        <p:strVal val="visible"/>
                                      </p:to>
                                    </p:set>
                                    <p:animEffect transition="in" filter="blinds(horizontal)">
                                      <p:cBhvr>
                                        <p:cTn id="12" dur="500"/>
                                        <p:tgtEl>
                                          <p:spTgt spid="14339">
                                            <p:txEl>
                                              <p:charRg st="13" end="8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charRg st="82" end="151"/>
                                            </p:txEl>
                                          </p:spTgt>
                                        </p:tgtEl>
                                        <p:attrNameLst>
                                          <p:attrName>style.visibility</p:attrName>
                                        </p:attrNameLst>
                                      </p:cBhvr>
                                      <p:to>
                                        <p:strVal val="visible"/>
                                      </p:to>
                                    </p:set>
                                    <p:animEffect transition="in" filter="blinds(horizontal)">
                                      <p:cBhvr>
                                        <p:cTn id="17" dur="500"/>
                                        <p:tgtEl>
                                          <p:spTgt spid="14339">
                                            <p:txEl>
                                              <p:charRg st="82" end="15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charRg st="151" end="169"/>
                                            </p:txEl>
                                          </p:spTgt>
                                        </p:tgtEl>
                                        <p:attrNameLst>
                                          <p:attrName>style.visibility</p:attrName>
                                        </p:attrNameLst>
                                      </p:cBhvr>
                                      <p:to>
                                        <p:strVal val="visible"/>
                                      </p:to>
                                    </p:set>
                                    <p:animEffect transition="in" filter="blinds(horizontal)">
                                      <p:cBhvr>
                                        <p:cTn id="22" dur="500"/>
                                        <p:tgtEl>
                                          <p:spTgt spid="14339">
                                            <p:txEl>
                                              <p:charRg st="151" end="1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6110" y="2359343"/>
            <a:ext cx="10972800" cy="1143000"/>
          </a:xfrm>
        </p:spPr>
        <p:txBody>
          <a:bodyPr/>
          <a:p>
            <a:r>
              <a:rPr lang="zh-CN" altLang="en-US" sz="6600" b="1"/>
              <a:t>一、思考</a:t>
            </a:r>
            <a:endParaRPr lang="zh-CN" altLang="en-US" sz="6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wrap="square" lIns="91440" tIns="45720" rIns="91440" bIns="45720" anchor="b"/>
          <a:p>
            <a:pPr eaLnBrk="1" hangingPunct="1"/>
            <a:endParaRPr lang="zh-CN" altLang="en-US" dirty="0"/>
          </a:p>
        </p:txBody>
      </p:sp>
      <p:pic>
        <p:nvPicPr>
          <p:cNvPr id="36866" name="内容占位符 3"/>
          <p:cNvPicPr>
            <a:picLocks noGrp="1" noChangeAspect="1"/>
          </p:cNvPicPr>
          <p:nvPr>
            <p:ph idx="1"/>
          </p:nvPr>
        </p:nvPicPr>
        <p:blipFill>
          <a:blip r:embed="rId1"/>
          <a:stretch>
            <a:fillRect/>
          </a:stretch>
        </p:blipFill>
        <p:spPr>
          <a:xfrm>
            <a:off x="1113790" y="274955"/>
            <a:ext cx="10167620" cy="620712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2"/>
          <p:cNvSpPr txBox="1"/>
          <p:nvPr/>
        </p:nvSpPr>
        <p:spPr>
          <a:xfrm>
            <a:off x="3284538" y="4189413"/>
            <a:ext cx="3009900" cy="365760"/>
          </a:xfrm>
          <a:prstGeom prst="rect">
            <a:avLst/>
          </a:prstGeom>
          <a:noFill/>
          <a:ln w="9525">
            <a:noFill/>
          </a:ln>
        </p:spPr>
        <p:txBody>
          <a:bodyPr anchor="t">
            <a:spAutoFit/>
          </a:bodyPr>
          <a:p>
            <a:pPr lvl="0"/>
            <a:endParaRPr lang="zh-CN" altLang="zh-CN" dirty="0">
              <a:latin typeface="Arial" panose="020B0604020202020204" pitchFamily="34" charset="0"/>
              <a:ea typeface="宋体" panose="02010600030101010101" pitchFamily="2" charset="-122"/>
            </a:endParaRPr>
          </a:p>
        </p:txBody>
      </p:sp>
      <p:pic>
        <p:nvPicPr>
          <p:cNvPr id="37890" name="Picture 3" descr="QQ图片20151009112913"/>
          <p:cNvPicPr>
            <a:picLocks noChangeAspect="1"/>
          </p:cNvPicPr>
          <p:nvPr/>
        </p:nvPicPr>
        <p:blipFill>
          <a:blip r:embed="rId1"/>
          <a:stretch>
            <a:fillRect/>
          </a:stretch>
        </p:blipFill>
        <p:spPr>
          <a:xfrm>
            <a:off x="1751330" y="1227455"/>
            <a:ext cx="9004300" cy="4703445"/>
          </a:xfrm>
          <a:prstGeom prst="rect">
            <a:avLst/>
          </a:prstGeom>
          <a:noFill/>
          <a:ln w="9525">
            <a:noFill/>
          </a:ln>
        </p:spPr>
      </p:pic>
      <p:sp>
        <p:nvSpPr>
          <p:cNvPr id="37891" name="Rectangle 4"/>
          <p:cNvSpPr>
            <a:spLocks noGrp="1"/>
          </p:cNvSpPr>
          <p:nvPr>
            <p:ph type="title"/>
          </p:nvPr>
        </p:nvSpPr>
        <p:spPr>
          <a:xfrm>
            <a:off x="2678748" y="304165"/>
            <a:ext cx="7099300" cy="700088"/>
          </a:xfrm>
        </p:spPr>
        <p:txBody>
          <a:bodyPr wrap="square" lIns="91440" tIns="45720" rIns="91440" bIns="45720" anchor="b"/>
          <a:p>
            <a:pPr eaLnBrk="1" hangingPunct="1"/>
            <a:r>
              <a:rPr lang="zh-CN" altLang="en-US" sz="3600" dirty="0">
                <a:solidFill>
                  <a:srgbClr val="000000"/>
                </a:solidFill>
                <a:latin typeface="黑体" panose="02010600030101010101" charset="-122"/>
                <a:ea typeface="黑体" panose="02010600030101010101" charset="-122"/>
              </a:rPr>
              <a:t>2015高考新课标2卷真题练习</a:t>
            </a:r>
            <a:endParaRPr lang="zh-CN" altLang="en-US" sz="3600" dirty="0">
              <a:solidFill>
                <a:srgbClr val="000000"/>
              </a:solidFill>
              <a:latin typeface="黑体" panose="02010600030101010101" charset="-122"/>
              <a:ea typeface="黑体" panose="0201060003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Text Box 2"/>
          <p:cNvSpPr txBox="1"/>
          <p:nvPr/>
        </p:nvSpPr>
        <p:spPr>
          <a:xfrm>
            <a:off x="3284538" y="4189413"/>
            <a:ext cx="3009900" cy="365760"/>
          </a:xfrm>
          <a:prstGeom prst="rect">
            <a:avLst/>
          </a:prstGeom>
          <a:noFill/>
          <a:ln w="9525">
            <a:noFill/>
          </a:ln>
        </p:spPr>
        <p:txBody>
          <a:bodyPr anchor="t">
            <a:spAutoFit/>
          </a:bodyPr>
          <a:p>
            <a:pPr lvl="0"/>
            <a:endParaRPr lang="zh-CN" altLang="zh-CN" dirty="0">
              <a:latin typeface="Arial" panose="020B0604020202020204" pitchFamily="34" charset="0"/>
              <a:ea typeface="宋体" panose="02010600030101010101" pitchFamily="2" charset="-122"/>
            </a:endParaRPr>
          </a:p>
        </p:txBody>
      </p:sp>
      <p:pic>
        <p:nvPicPr>
          <p:cNvPr id="38915" name="Picture 4" descr="2"/>
          <p:cNvPicPr>
            <a:picLocks noChangeAspect="1"/>
          </p:cNvPicPr>
          <p:nvPr/>
        </p:nvPicPr>
        <p:blipFill>
          <a:blip r:embed="rId1"/>
          <a:stretch>
            <a:fillRect/>
          </a:stretch>
        </p:blipFill>
        <p:spPr>
          <a:xfrm>
            <a:off x="870585" y="379730"/>
            <a:ext cx="10450195" cy="541591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9" name="文本框 3"/>
          <p:cNvSpPr txBox="1"/>
          <p:nvPr/>
        </p:nvSpPr>
        <p:spPr>
          <a:xfrm>
            <a:off x="1934210" y="2223135"/>
            <a:ext cx="7811135" cy="1463040"/>
          </a:xfrm>
          <a:prstGeom prst="rect">
            <a:avLst/>
          </a:prstGeom>
          <a:noFill/>
          <a:ln w="9525">
            <a:noFill/>
          </a:ln>
        </p:spPr>
        <p:txBody>
          <a:bodyPr wrap="square" anchor="t">
            <a:spAutoFit/>
          </a:bodyPr>
          <a:p>
            <a:pPr lvl="0">
              <a:lnSpc>
                <a:spcPct val="150000"/>
              </a:lnSpc>
            </a:pPr>
            <a:r>
              <a:rPr lang="en-US" altLang="zh-CN" sz="6000" b="1">
                <a:solidFill>
                  <a:srgbClr val="FF0000"/>
                </a:solidFill>
                <a:latin typeface="黑体" panose="02010600030101010101" charset="-122"/>
                <a:ea typeface="黑体" panose="02010600030101010101" charset="-122"/>
              </a:rPr>
              <a:t>   </a:t>
            </a:r>
            <a:r>
              <a:rPr lang="zh-CN" altLang="en-US" sz="6000" b="1">
                <a:solidFill>
                  <a:srgbClr val="FF0000"/>
                </a:solidFill>
                <a:latin typeface="黑体" panose="02010600030101010101" charset="-122"/>
                <a:ea typeface="黑体" panose="02010600030101010101" charset="-122"/>
              </a:rPr>
              <a:t>步骤四：专项评讲</a:t>
            </a:r>
            <a:endParaRPr lang="zh-CN" altLang="en-US" sz="6000" b="1">
              <a:solidFill>
                <a:srgbClr val="FFFF00"/>
              </a:solidFill>
              <a:latin typeface="黑体" panose="02010600030101010101" charset="-122"/>
              <a:ea typeface="黑体" panose="0201060003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39937"/>
          <p:cNvSpPr>
            <a:spLocks noGrp="1"/>
          </p:cNvSpPr>
          <p:nvPr>
            <p:ph type="title"/>
          </p:nvPr>
        </p:nvSpPr>
        <p:spPr>
          <a:xfrm>
            <a:off x="2054225" y="280988"/>
            <a:ext cx="8083550" cy="700087"/>
          </a:xfrm>
        </p:spPr>
        <p:txBody>
          <a:bodyPr wrap="square" lIns="91440" tIns="45720" rIns="91440" bIns="45720" anchor="ctr"/>
          <a:p>
            <a:pPr eaLnBrk="1" hangingPunct="1"/>
            <a:r>
              <a:rPr lang="zh-CN" altLang="en-US" sz="3600" dirty="0">
                <a:solidFill>
                  <a:srgbClr val="FF3300"/>
                </a:solidFill>
              </a:rPr>
              <a:t>一、审题问题</a:t>
            </a:r>
            <a:endParaRPr lang="zh-CN" altLang="en-US" sz="3600" dirty="0">
              <a:solidFill>
                <a:srgbClr val="FF3300"/>
              </a:solidFill>
            </a:endParaRPr>
          </a:p>
        </p:txBody>
      </p:sp>
      <p:sp>
        <p:nvSpPr>
          <p:cNvPr id="40962" name="文本占位符 39938"/>
          <p:cNvSpPr>
            <a:spLocks noGrp="1"/>
          </p:cNvSpPr>
          <p:nvPr>
            <p:ph idx="1"/>
          </p:nvPr>
        </p:nvSpPr>
        <p:spPr>
          <a:xfrm>
            <a:off x="925195" y="981075"/>
            <a:ext cx="10435590" cy="4953635"/>
          </a:xfrm>
          <a:solidFill>
            <a:schemeClr val="bg1"/>
          </a:solidFill>
          <a:ln>
            <a:solidFill>
              <a:schemeClr val="accent1"/>
            </a:solidFill>
            <a:miter/>
          </a:ln>
        </p:spPr>
        <p:txBody>
          <a:bodyPr wrap="square" lIns="91440" tIns="45720" rIns="91440" bIns="45720" anchor="t"/>
          <a:p>
            <a:pPr eaLnBrk="1" hangingPunct="1">
              <a:lnSpc>
                <a:spcPct val="130000"/>
              </a:lnSpc>
            </a:pPr>
            <a:r>
              <a:rPr lang="en-US" altLang="zh-CN" b="1" dirty="0">
                <a:solidFill>
                  <a:srgbClr val="000000"/>
                </a:solidFill>
                <a:latin typeface="楷体" pitchFamily="49" charset="-122"/>
                <a:ea typeface="楷体" pitchFamily="49" charset="-122"/>
              </a:rPr>
              <a:t>1.</a:t>
            </a:r>
            <a:r>
              <a:rPr lang="zh-CN" altLang="en-US" b="1" dirty="0">
                <a:solidFill>
                  <a:srgbClr val="000000"/>
                </a:solidFill>
                <a:latin typeface="楷体" pitchFamily="49" charset="-122"/>
                <a:ea typeface="楷体" pitchFamily="49" charset="-122"/>
              </a:rPr>
              <a:t>正确和不正确</a:t>
            </a:r>
            <a:endParaRPr lang="zh-CN" altLang="en-US" b="1" dirty="0">
              <a:solidFill>
                <a:srgbClr val="000000"/>
              </a:solidFill>
              <a:latin typeface="楷体" pitchFamily="49" charset="-122"/>
              <a:ea typeface="楷体" pitchFamily="49" charset="-122"/>
            </a:endParaRPr>
          </a:p>
          <a:p>
            <a:pPr eaLnBrk="1" hangingPunct="1">
              <a:lnSpc>
                <a:spcPct val="130000"/>
              </a:lnSpc>
            </a:pPr>
            <a:r>
              <a:rPr lang="en-US" altLang="zh-CN" b="1" dirty="0">
                <a:solidFill>
                  <a:srgbClr val="000000"/>
                </a:solidFill>
                <a:latin typeface="楷体" pitchFamily="49" charset="-122"/>
                <a:ea typeface="楷体" pitchFamily="49" charset="-122"/>
              </a:rPr>
              <a:t>2.</a:t>
            </a:r>
            <a:r>
              <a:rPr lang="zh-CN" altLang="en-US" b="1" dirty="0">
                <a:solidFill>
                  <a:srgbClr val="000000"/>
                </a:solidFill>
                <a:latin typeface="楷体" pitchFamily="49" charset="-122"/>
                <a:ea typeface="楷体" pitchFamily="49" charset="-122"/>
              </a:rPr>
              <a:t>题干具体内容：</a:t>
            </a:r>
            <a:endParaRPr lang="zh-CN" altLang="en-US" b="1" dirty="0">
              <a:solidFill>
                <a:srgbClr val="000000"/>
              </a:solidFill>
              <a:latin typeface="楷体" pitchFamily="49" charset="-122"/>
              <a:ea typeface="楷体" pitchFamily="49" charset="-122"/>
            </a:endParaRPr>
          </a:p>
          <a:p>
            <a:pPr eaLnBrk="1" hangingPunct="1">
              <a:lnSpc>
                <a:spcPct val="130000"/>
              </a:lnSpc>
            </a:pP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】2.</a:t>
            </a:r>
            <a:r>
              <a:rPr lang="zh-CN" altLang="en-US" b="1" dirty="0">
                <a:solidFill>
                  <a:srgbClr val="0000FF"/>
                </a:solidFill>
                <a:latin typeface="楷体" pitchFamily="49" charset="-122"/>
                <a:ea typeface="楷体" pitchFamily="49" charset="-122"/>
              </a:rPr>
              <a:t>对科举制度的废除</a:t>
            </a:r>
            <a:r>
              <a:rPr lang="zh-CN" altLang="en-US" b="1" u="sng" dirty="0">
                <a:solidFill>
                  <a:srgbClr val="FF0000"/>
                </a:solidFill>
                <a:latin typeface="楷体" pitchFamily="49" charset="-122"/>
                <a:ea typeface="楷体" pitchFamily="49" charset="-122"/>
              </a:rPr>
              <a:t>造成中国农村文化断裂的原因</a:t>
            </a:r>
            <a:r>
              <a:rPr lang="zh-CN" altLang="en-US" b="1" dirty="0">
                <a:solidFill>
                  <a:srgbClr val="0000FF"/>
                </a:solidFill>
                <a:latin typeface="楷体" pitchFamily="49" charset="-122"/>
                <a:ea typeface="楷体" pitchFamily="49" charset="-122"/>
              </a:rPr>
              <a:t>分析不正确的一项是（）</a:t>
            </a:r>
            <a:r>
              <a:rPr lang="zh-CN" altLang="en-US" b="1" dirty="0">
                <a:solidFill>
                  <a:srgbClr val="000000"/>
                </a:solidFill>
                <a:latin typeface="楷体" pitchFamily="49" charset="-122"/>
                <a:ea typeface="楷体" pitchFamily="49" charset="-122"/>
              </a:rPr>
              <a:t> </a:t>
            </a:r>
            <a:endParaRPr lang="zh-CN" altLang="en-US" b="1" dirty="0">
              <a:solidFill>
                <a:srgbClr val="000000"/>
              </a:solidFill>
              <a:latin typeface="楷体" pitchFamily="49" charset="-122"/>
              <a:ea typeface="楷体" pitchFamily="49" charset="-122"/>
            </a:endParaRPr>
          </a:p>
          <a:p>
            <a:pPr eaLnBrk="1" hangingPunct="1">
              <a:lnSpc>
                <a:spcPct val="130000"/>
              </a:lnSpc>
            </a:pPr>
            <a:r>
              <a:rPr lang="en-US" altLang="zh-CN" b="1" dirty="0">
                <a:solidFill>
                  <a:srgbClr val="000000"/>
                </a:solidFill>
                <a:latin typeface="楷体" pitchFamily="49" charset="-122"/>
                <a:ea typeface="楷体" pitchFamily="49" charset="-122"/>
              </a:rPr>
              <a:t>3.</a:t>
            </a:r>
            <a:r>
              <a:rPr lang="zh-CN" altLang="en-US" b="1" dirty="0">
                <a:solidFill>
                  <a:srgbClr val="000000"/>
                </a:solidFill>
                <a:latin typeface="楷体" pitchFamily="49" charset="-122"/>
                <a:ea typeface="楷体" pitchFamily="49" charset="-122"/>
              </a:rPr>
              <a:t>题干规定范围：</a:t>
            </a:r>
            <a:endParaRPr lang="zh-CN" altLang="en-US" b="1" dirty="0">
              <a:solidFill>
                <a:srgbClr val="000000"/>
              </a:solidFill>
              <a:latin typeface="楷体" pitchFamily="49" charset="-122"/>
              <a:ea typeface="楷体" pitchFamily="49" charset="-122"/>
            </a:endParaRPr>
          </a:p>
          <a:p>
            <a:pPr eaLnBrk="1" hangingPunct="1">
              <a:lnSpc>
                <a:spcPct val="130000"/>
              </a:lnSpc>
            </a:pP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】8.</a:t>
            </a:r>
            <a:r>
              <a:rPr lang="zh-CN" altLang="en-US" b="1" u="sng" dirty="0">
                <a:solidFill>
                  <a:srgbClr val="FF0000"/>
                </a:solidFill>
                <a:latin typeface="楷体" pitchFamily="49" charset="-122"/>
                <a:ea typeface="楷体" pitchFamily="49" charset="-122"/>
              </a:rPr>
              <a:t>开首两句</a:t>
            </a:r>
            <a:r>
              <a:rPr lang="zh-CN" altLang="en-US" b="1" dirty="0">
                <a:solidFill>
                  <a:srgbClr val="0000FF"/>
                </a:solidFill>
                <a:latin typeface="楷体" pitchFamily="49" charset="-122"/>
                <a:ea typeface="楷体" pitchFamily="49" charset="-122"/>
              </a:rPr>
              <a:t>与全诗思想感情有什么关系？请作简析。</a:t>
            </a:r>
            <a:r>
              <a:rPr lang="zh-CN" altLang="en-US" b="1" dirty="0">
                <a:solidFill>
                  <a:srgbClr val="000000"/>
                </a:solidFill>
                <a:latin typeface="楷体" pitchFamily="49" charset="-122"/>
                <a:ea typeface="楷体" pitchFamily="49" charset="-122"/>
              </a:rPr>
              <a:t> </a:t>
            </a:r>
            <a:endParaRPr lang="zh-CN" altLang="en-US" b="1" dirty="0">
              <a:solidFill>
                <a:srgbClr val="000000"/>
              </a:solidFill>
              <a:latin typeface="楷体" pitchFamily="49" charset="-122"/>
              <a:ea typeface="楷体" pitchFamily="49" charset="-122"/>
            </a:endParaRPr>
          </a:p>
          <a:p>
            <a:pPr eaLnBrk="1" hangingPunct="1">
              <a:lnSpc>
                <a:spcPct val="130000"/>
              </a:lnSpc>
            </a:pPr>
            <a:r>
              <a:rPr lang="en-US" altLang="zh-CN" b="1" dirty="0">
                <a:solidFill>
                  <a:srgbClr val="000000"/>
                </a:solidFill>
                <a:latin typeface="楷体" pitchFamily="49" charset="-122"/>
                <a:ea typeface="楷体" pitchFamily="49" charset="-122"/>
              </a:rPr>
              <a:t>4.</a:t>
            </a:r>
            <a:r>
              <a:rPr lang="zh-CN" altLang="en-US" b="1" dirty="0">
                <a:solidFill>
                  <a:srgbClr val="000000"/>
                </a:solidFill>
                <a:latin typeface="楷体" pitchFamily="49" charset="-122"/>
                <a:ea typeface="楷体" pitchFamily="49" charset="-122"/>
              </a:rPr>
              <a:t>理解性默写的关键信息：</a:t>
            </a:r>
            <a:endParaRPr lang="zh-CN" altLang="en-US" b="1" dirty="0">
              <a:solidFill>
                <a:srgbClr val="000000"/>
              </a:solidFill>
              <a:latin typeface="楷体" pitchFamily="49" charset="-122"/>
              <a:ea typeface="楷体" pitchFamily="49" charset="-122"/>
            </a:endParaRPr>
          </a:p>
          <a:p>
            <a:pPr eaLnBrk="1" hangingPunct="1">
              <a:lnSpc>
                <a:spcPct val="130000"/>
              </a:lnSpc>
            </a:pPr>
            <a:r>
              <a:rPr lang="zh-CN" altLang="en-US" b="1" dirty="0">
                <a:solidFill>
                  <a:srgbClr val="000000"/>
                </a:solidFill>
                <a:latin typeface="楷体" pitchFamily="49" charset="-122"/>
                <a:ea typeface="楷体" pitchFamily="49" charset="-122"/>
              </a:rPr>
              <a:t> </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道出了</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琵琶行</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全诗的</a:t>
            </a:r>
            <a:r>
              <a:rPr lang="zh-CN" altLang="en-US" b="1" u="sng" dirty="0">
                <a:solidFill>
                  <a:srgbClr val="FF0000"/>
                </a:solidFill>
                <a:latin typeface="楷体" pitchFamily="49" charset="-122"/>
                <a:ea typeface="楷体" pitchFamily="49" charset="-122"/>
              </a:rPr>
              <a:t>主旨</a:t>
            </a:r>
            <a:r>
              <a:rPr lang="zh-CN" altLang="en-US" b="1" dirty="0">
                <a:solidFill>
                  <a:srgbClr val="0000FF"/>
                </a:solidFill>
                <a:latin typeface="楷体" pitchFamily="49" charset="-122"/>
                <a:ea typeface="楷体" pitchFamily="49" charset="-122"/>
              </a:rPr>
              <a:t>，更是诗人白居易与琵琶女感情的共鸣。</a:t>
            </a:r>
            <a:endParaRPr lang="zh-CN" altLang="en-US" b="1" dirty="0">
              <a:solidFill>
                <a:srgbClr val="000000"/>
              </a:solidFill>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占位符 40962"/>
          <p:cNvSpPr>
            <a:spLocks noGrp="1"/>
          </p:cNvSpPr>
          <p:nvPr>
            <p:ph idx="1"/>
          </p:nvPr>
        </p:nvSpPr>
        <p:spPr>
          <a:xfrm>
            <a:off x="247650" y="507365"/>
            <a:ext cx="11605260" cy="5575300"/>
          </a:xfrm>
          <a:solidFill>
            <a:schemeClr val="bg1"/>
          </a:solidFill>
          <a:ln>
            <a:solidFill>
              <a:schemeClr val="accent1"/>
            </a:solidFill>
            <a:miter/>
          </a:ln>
        </p:spPr>
        <p:txBody>
          <a:bodyPr wrap="square" lIns="91440" tIns="45720" rIns="91440" bIns="45720" anchor="t"/>
          <a:p>
            <a:pPr eaLnBrk="1" hangingPunct="1">
              <a:lnSpc>
                <a:spcPct val="140000"/>
              </a:lnSpc>
            </a:pPr>
            <a:r>
              <a:rPr lang="en-US" altLang="zh-CN" b="1" dirty="0">
                <a:solidFill>
                  <a:srgbClr val="000000"/>
                </a:solidFill>
                <a:latin typeface="楷体" pitchFamily="49" charset="-122"/>
                <a:ea typeface="楷体" pitchFamily="49" charset="-122"/>
              </a:rPr>
              <a:t>5.</a:t>
            </a:r>
            <a:r>
              <a:rPr lang="zh-CN" altLang="en-US" b="1" dirty="0">
                <a:solidFill>
                  <a:srgbClr val="000000"/>
                </a:solidFill>
                <a:latin typeface="楷体" pitchFamily="49" charset="-122"/>
                <a:ea typeface="楷体" pitchFamily="49" charset="-122"/>
              </a:rPr>
              <a:t>题干暗含的答题角度：</a:t>
            </a:r>
            <a:endParaRPr lang="zh-CN" altLang="en-US" b="1" dirty="0">
              <a:solidFill>
                <a:srgbClr val="000000"/>
              </a:solidFill>
              <a:latin typeface="楷体" pitchFamily="49" charset="-122"/>
              <a:ea typeface="楷体" pitchFamily="49" charset="-122"/>
            </a:endParaRPr>
          </a:p>
          <a:p>
            <a:pPr eaLnBrk="1" hangingPunct="1">
              <a:lnSpc>
                <a:spcPct val="140000"/>
              </a:lnSpc>
              <a:buNone/>
            </a:pP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作为文章大家、文史大家的刘轲为什么</a:t>
            </a:r>
            <a:r>
              <a:rPr lang="zh-CN" altLang="en-US" b="1" u="sng" dirty="0">
                <a:solidFill>
                  <a:srgbClr val="FF3300"/>
                </a:solidFill>
                <a:latin typeface="楷体" pitchFamily="49" charset="-122"/>
                <a:ea typeface="楷体" pitchFamily="49" charset="-122"/>
              </a:rPr>
              <a:t>在当时</a:t>
            </a:r>
            <a:r>
              <a:rPr lang="zh-CN" altLang="en-US" b="1" dirty="0">
                <a:solidFill>
                  <a:srgbClr val="0000FF"/>
                </a:solidFill>
                <a:latin typeface="楷体" pitchFamily="49" charset="-122"/>
                <a:ea typeface="楷体" pitchFamily="49" charset="-122"/>
              </a:rPr>
              <a:t>、</a:t>
            </a:r>
            <a:r>
              <a:rPr lang="zh-CN" altLang="en-US" b="1" u="sng" dirty="0">
                <a:solidFill>
                  <a:srgbClr val="FF3300"/>
                </a:solidFill>
                <a:latin typeface="楷体" pitchFamily="49" charset="-122"/>
                <a:ea typeface="楷体" pitchFamily="49" charset="-122"/>
              </a:rPr>
              <a:t>在今天的广东</a:t>
            </a:r>
            <a:r>
              <a:rPr lang="zh-CN" altLang="en-US" b="1" dirty="0">
                <a:solidFill>
                  <a:srgbClr val="0000FF"/>
                </a:solidFill>
                <a:latin typeface="楷体" pitchFamily="49" charset="-122"/>
                <a:ea typeface="楷体" pitchFamily="49" charset="-122"/>
              </a:rPr>
              <a:t>、</a:t>
            </a:r>
            <a:r>
              <a:rPr lang="zh-CN" altLang="en-US" b="1" u="sng" dirty="0">
                <a:solidFill>
                  <a:srgbClr val="FF3300"/>
                </a:solidFill>
                <a:latin typeface="楷体" pitchFamily="49" charset="-122"/>
                <a:ea typeface="楷体" pitchFamily="49" charset="-122"/>
              </a:rPr>
              <a:t>在罗浮山</a:t>
            </a:r>
            <a:r>
              <a:rPr lang="zh-CN" altLang="en-US" b="1" dirty="0">
                <a:solidFill>
                  <a:srgbClr val="0000FF"/>
                </a:solidFill>
                <a:latin typeface="楷体" pitchFamily="49" charset="-122"/>
                <a:ea typeface="楷体" pitchFamily="49" charset="-122"/>
              </a:rPr>
              <a:t>的名气都不大？谈谈你的看法。（</a:t>
            </a:r>
            <a:r>
              <a:rPr lang="en-US" altLang="zh-CN" b="1" dirty="0">
                <a:solidFill>
                  <a:srgbClr val="0000FF"/>
                </a:solidFill>
                <a:latin typeface="楷体" pitchFamily="49" charset="-122"/>
                <a:ea typeface="楷体" pitchFamily="49" charset="-122"/>
              </a:rPr>
              <a:t>8</a:t>
            </a:r>
            <a:r>
              <a:rPr lang="zh-CN" altLang="en-US" b="1" dirty="0">
                <a:solidFill>
                  <a:srgbClr val="0000FF"/>
                </a:solidFill>
                <a:latin typeface="楷体" pitchFamily="49" charset="-122"/>
                <a:ea typeface="楷体" pitchFamily="49" charset="-122"/>
              </a:rPr>
              <a:t>分）</a:t>
            </a:r>
            <a:endParaRPr lang="zh-CN" altLang="en-US" b="1" dirty="0">
              <a:solidFill>
                <a:srgbClr val="0000FF"/>
              </a:solidFill>
              <a:latin typeface="楷体" pitchFamily="49" charset="-122"/>
              <a:ea typeface="楷体" pitchFamily="49" charset="-122"/>
            </a:endParaRPr>
          </a:p>
          <a:p>
            <a:pPr eaLnBrk="1" hangingPunct="1">
              <a:lnSpc>
                <a:spcPct val="140000"/>
              </a:lnSpc>
            </a:pPr>
            <a:r>
              <a:rPr lang="en-US" altLang="zh-CN" b="1" dirty="0">
                <a:solidFill>
                  <a:srgbClr val="000000"/>
                </a:solidFill>
                <a:latin typeface="楷体" pitchFamily="49" charset="-122"/>
                <a:ea typeface="楷体" pitchFamily="49" charset="-122"/>
              </a:rPr>
              <a:t>6.</a:t>
            </a:r>
            <a:r>
              <a:rPr lang="zh-CN" altLang="en-US" b="1" dirty="0">
                <a:solidFill>
                  <a:srgbClr val="000000"/>
                </a:solidFill>
                <a:latin typeface="楷体" pitchFamily="49" charset="-122"/>
                <a:ea typeface="楷体" pitchFamily="49" charset="-122"/>
              </a:rPr>
              <a:t>题干的多重要求及</a:t>
            </a:r>
            <a:r>
              <a:rPr lang="zh-CN" altLang="en-US" b="1" dirty="0">
                <a:solidFill>
                  <a:srgbClr val="FF0000"/>
                </a:solidFill>
                <a:latin typeface="楷体" pitchFamily="49" charset="-122"/>
                <a:ea typeface="楷体" pitchFamily="49" charset="-122"/>
              </a:rPr>
              <a:t>隐性要求</a:t>
            </a:r>
            <a:r>
              <a:rPr lang="zh-CN" altLang="en-US" b="1" dirty="0">
                <a:solidFill>
                  <a:srgbClr val="000000"/>
                </a:solidFill>
                <a:latin typeface="楷体" pitchFamily="49" charset="-122"/>
                <a:ea typeface="楷体" pitchFamily="49" charset="-122"/>
              </a:rPr>
              <a:t>：</a:t>
            </a:r>
            <a:endParaRPr lang="zh-CN" altLang="en-US" b="1" dirty="0">
              <a:solidFill>
                <a:srgbClr val="000000"/>
              </a:solidFill>
              <a:latin typeface="楷体" pitchFamily="49" charset="-122"/>
              <a:ea typeface="楷体" pitchFamily="49" charset="-122"/>
            </a:endParaRPr>
          </a:p>
          <a:p>
            <a:pPr eaLnBrk="1" hangingPunct="1">
              <a:lnSpc>
                <a:spcPct val="140000"/>
              </a:lnSpc>
              <a:buNone/>
            </a:pP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每句三字，八句以上，不超过</a:t>
            </a:r>
            <a:r>
              <a:rPr lang="en-US" altLang="zh-CN" b="1" dirty="0">
                <a:solidFill>
                  <a:srgbClr val="0000FF"/>
                </a:solidFill>
                <a:latin typeface="楷体" pitchFamily="49" charset="-122"/>
                <a:ea typeface="楷体" pitchFamily="49" charset="-122"/>
              </a:rPr>
              <a:t>50</a:t>
            </a:r>
            <a:r>
              <a:rPr lang="zh-CN" altLang="en-US" b="1" dirty="0">
                <a:solidFill>
                  <a:srgbClr val="0000FF"/>
                </a:solidFill>
                <a:latin typeface="楷体" pitchFamily="49" charset="-122"/>
                <a:ea typeface="楷体" pitchFamily="49" charset="-122"/>
              </a:rPr>
              <a:t>字（包括标点）</a:t>
            </a:r>
            <a:endParaRPr lang="zh-CN" altLang="en-US" b="1" dirty="0">
              <a:solidFill>
                <a:srgbClr val="0000FF"/>
              </a:solidFill>
              <a:latin typeface="楷体" pitchFamily="49" charset="-122"/>
              <a:ea typeface="楷体" pitchFamily="49" charset="-122"/>
            </a:endParaRPr>
          </a:p>
          <a:p>
            <a:pPr eaLnBrk="1" hangingPunct="1">
              <a:lnSpc>
                <a:spcPct val="140000"/>
              </a:lnSpc>
              <a:buNone/>
            </a:pPr>
            <a:r>
              <a:rPr lang="zh-CN" altLang="en-US" sz="1800" b="1" dirty="0"/>
              <a:t>“</a:t>
            </a:r>
            <a:r>
              <a:rPr lang="zh-CN" altLang="en-US" sz="1800" b="1" u="sng" dirty="0"/>
              <a:t>亲所好</a:t>
            </a:r>
            <a:r>
              <a:rPr lang="zh-CN" altLang="en-US" sz="1800" b="1" dirty="0"/>
              <a:t>，力为</a:t>
            </a:r>
            <a:r>
              <a:rPr lang="zh-CN" altLang="en-US" sz="1800" b="1" dirty="0">
                <a:solidFill>
                  <a:srgbClr val="FF0000"/>
                </a:solidFill>
              </a:rPr>
              <a:t>具</a:t>
            </a:r>
            <a:r>
              <a:rPr lang="zh-CN" altLang="en-US" sz="1800" b="1" dirty="0"/>
              <a:t>。</a:t>
            </a:r>
            <a:r>
              <a:rPr lang="zh-CN" altLang="en-US" sz="1800" b="1" u="sng" dirty="0"/>
              <a:t>亲所恶</a:t>
            </a:r>
            <a:r>
              <a:rPr lang="zh-CN" altLang="en-US" sz="1800" b="1" dirty="0"/>
              <a:t>，谨为</a:t>
            </a:r>
            <a:r>
              <a:rPr lang="zh-CN" altLang="en-US" sz="1800" b="1" dirty="0">
                <a:solidFill>
                  <a:srgbClr val="FF0000"/>
                </a:solidFill>
              </a:rPr>
              <a:t>去</a:t>
            </a:r>
            <a:r>
              <a:rPr lang="zh-CN" altLang="en-US" sz="1800" b="1" dirty="0"/>
              <a:t>。</a:t>
            </a:r>
            <a:r>
              <a:rPr lang="zh-CN" altLang="en-US" sz="1800" b="1" u="sng" dirty="0"/>
              <a:t>身有伤</a:t>
            </a:r>
            <a:r>
              <a:rPr lang="zh-CN" altLang="en-US" sz="1800" b="1" dirty="0"/>
              <a:t>，贻亲</a:t>
            </a:r>
            <a:r>
              <a:rPr lang="zh-CN" altLang="en-US" sz="1800" b="1" dirty="0">
                <a:solidFill>
                  <a:srgbClr val="FF0000"/>
                </a:solidFill>
              </a:rPr>
              <a:t>忧</a:t>
            </a:r>
            <a:r>
              <a:rPr lang="zh-CN" altLang="en-US" sz="1800" b="1" dirty="0"/>
              <a:t>。</a:t>
            </a:r>
            <a:r>
              <a:rPr lang="zh-CN" altLang="en-US" sz="1800" b="1" u="sng" dirty="0"/>
              <a:t>德有伤</a:t>
            </a:r>
            <a:r>
              <a:rPr lang="zh-CN" altLang="en-US" sz="1800" b="1" dirty="0"/>
              <a:t>，贻亲</a:t>
            </a:r>
            <a:r>
              <a:rPr lang="zh-CN" altLang="en-US" sz="1800" b="1" dirty="0">
                <a:solidFill>
                  <a:srgbClr val="FF0000"/>
                </a:solidFill>
              </a:rPr>
              <a:t>羞</a:t>
            </a:r>
            <a:r>
              <a:rPr lang="zh-CN" altLang="en-US" sz="1800" b="1" dirty="0"/>
              <a:t>。”</a:t>
            </a:r>
            <a:r>
              <a:rPr lang="zh-CN" altLang="en-US" sz="1800" dirty="0"/>
              <a:t> </a:t>
            </a:r>
            <a:endParaRPr lang="zh-CN" altLang="en-US" b="1" dirty="0">
              <a:solidFill>
                <a:srgbClr val="0000FF"/>
              </a:solidFill>
              <a:latin typeface="楷体" pitchFamily="49" charset="-122"/>
              <a:ea typeface="楷体" pitchFamily="49" charset="-122"/>
            </a:endParaRPr>
          </a:p>
          <a:p>
            <a:pPr eaLnBrk="1" hangingPunct="1">
              <a:lnSpc>
                <a:spcPct val="140000"/>
              </a:lnSpc>
            </a:pPr>
            <a:r>
              <a:rPr lang="en-US" altLang="zh-CN" b="1" dirty="0">
                <a:solidFill>
                  <a:srgbClr val="000000"/>
                </a:solidFill>
                <a:latin typeface="楷体" pitchFamily="49" charset="-122"/>
                <a:ea typeface="楷体" pitchFamily="49" charset="-122"/>
              </a:rPr>
              <a:t>7.</a:t>
            </a:r>
            <a:r>
              <a:rPr lang="zh-CN" altLang="en-US" b="1" dirty="0">
                <a:solidFill>
                  <a:srgbClr val="000000"/>
                </a:solidFill>
                <a:latin typeface="楷体" pitchFamily="49" charset="-122"/>
                <a:ea typeface="楷体" pitchFamily="49" charset="-122"/>
              </a:rPr>
              <a:t>作答时需要用到的题干信息：</a:t>
            </a:r>
            <a:endParaRPr lang="zh-CN" altLang="en-US" b="1" dirty="0">
              <a:solidFill>
                <a:srgbClr val="000000"/>
              </a:solidFill>
              <a:latin typeface="楷体" pitchFamily="49" charset="-122"/>
              <a:ea typeface="楷体" pitchFamily="49" charset="-122"/>
            </a:endParaRPr>
          </a:p>
          <a:p>
            <a:pPr eaLnBrk="1" hangingPunct="1">
              <a:lnSpc>
                <a:spcPct val="140000"/>
              </a:lnSpc>
              <a:buNone/>
            </a:pP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例</a:t>
            </a:r>
            <a:r>
              <a:rPr lang="en-US" altLang="zh-CN" b="1" dirty="0">
                <a:solidFill>
                  <a:srgbClr val="0000FF"/>
                </a:solidFill>
                <a:latin typeface="楷体" pitchFamily="49" charset="-122"/>
                <a:ea typeface="楷体" pitchFamily="49" charset="-122"/>
              </a:rPr>
              <a:t>】</a:t>
            </a:r>
            <a:r>
              <a:rPr lang="zh-CN" altLang="en-US" b="1" dirty="0">
                <a:solidFill>
                  <a:srgbClr val="0000FF"/>
                </a:solidFill>
                <a:latin typeface="楷体" pitchFamily="49" charset="-122"/>
                <a:ea typeface="楷体" pitchFamily="49" charset="-122"/>
              </a:rPr>
              <a:t>日前，上海市委研究室联合华东政法大学团委，针对</a:t>
            </a:r>
            <a:r>
              <a:rPr lang="zh-CN" altLang="en-US" b="1" u="sng" dirty="0">
                <a:solidFill>
                  <a:srgbClr val="FF0000"/>
                </a:solidFill>
                <a:latin typeface="楷体" pitchFamily="49" charset="-122"/>
                <a:ea typeface="楷体" pitchFamily="49" charset="-122"/>
              </a:rPr>
              <a:t>上海青年的法治观念状况</a:t>
            </a:r>
            <a:r>
              <a:rPr lang="zh-CN" altLang="en-US" b="1" dirty="0">
                <a:solidFill>
                  <a:srgbClr val="0000FF"/>
                </a:solidFill>
                <a:latin typeface="楷体" pitchFamily="49" charset="-122"/>
                <a:ea typeface="楷体" pitchFamily="49" charset="-122"/>
              </a:rPr>
              <a:t>进行了一些调查，以下是其中一项</a:t>
            </a:r>
            <a:r>
              <a:rPr lang="zh-CN" altLang="en-US" b="1" dirty="0">
                <a:solidFill>
                  <a:srgbClr val="FF0000"/>
                </a:solidFill>
                <a:latin typeface="楷体" pitchFamily="49" charset="-122"/>
                <a:ea typeface="楷体" pitchFamily="49" charset="-122"/>
              </a:rPr>
              <a:t>调查情况</a:t>
            </a:r>
            <a:r>
              <a:rPr lang="zh-CN" altLang="en-US" b="1" dirty="0">
                <a:solidFill>
                  <a:srgbClr val="0000FF"/>
                </a:solidFill>
                <a:latin typeface="楷体" pitchFamily="49" charset="-122"/>
                <a:ea typeface="楷体" pitchFamily="49" charset="-122"/>
              </a:rPr>
              <a:t>。请根据</a:t>
            </a:r>
            <a:r>
              <a:rPr lang="zh-CN" altLang="en-US" b="1" dirty="0">
                <a:solidFill>
                  <a:srgbClr val="FF0000"/>
                </a:solidFill>
                <a:latin typeface="楷体" pitchFamily="49" charset="-122"/>
                <a:ea typeface="楷体" pitchFamily="49" charset="-122"/>
              </a:rPr>
              <a:t>调查情况</a:t>
            </a:r>
            <a:r>
              <a:rPr lang="zh-CN" altLang="en-US" b="1" dirty="0">
                <a:solidFill>
                  <a:srgbClr val="0000FF"/>
                </a:solidFill>
                <a:latin typeface="楷体" pitchFamily="49" charset="-122"/>
                <a:ea typeface="楷体" pitchFamily="49" charset="-122"/>
              </a:rPr>
              <a:t>写出</a:t>
            </a:r>
            <a:r>
              <a:rPr lang="zh-CN" altLang="en-US" b="1" u="sng" dirty="0">
                <a:solidFill>
                  <a:srgbClr val="FF0000"/>
                </a:solidFill>
                <a:latin typeface="楷体" pitchFamily="49" charset="-122"/>
                <a:ea typeface="楷体" pitchFamily="49" charset="-122"/>
              </a:rPr>
              <a:t>调查结论</a:t>
            </a:r>
            <a:r>
              <a:rPr lang="zh-CN" altLang="en-US" b="1" dirty="0">
                <a:solidFill>
                  <a:srgbClr val="0000FF"/>
                </a:solidFill>
                <a:latin typeface="楷体" pitchFamily="49" charset="-122"/>
                <a:ea typeface="楷体" pitchFamily="49" charset="-122"/>
              </a:rPr>
              <a:t>。</a:t>
            </a:r>
            <a:endParaRPr lang="zh-CN" altLang="en-US" b="1" dirty="0">
              <a:solidFill>
                <a:srgbClr val="0000FF"/>
              </a:solidFill>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文本占位符 41986"/>
          <p:cNvSpPr>
            <a:spLocks noGrp="1"/>
          </p:cNvSpPr>
          <p:nvPr>
            <p:ph idx="1"/>
          </p:nvPr>
        </p:nvSpPr>
        <p:spPr>
          <a:xfrm>
            <a:off x="643255" y="846455"/>
            <a:ext cx="10972800" cy="4977765"/>
          </a:xfrm>
          <a:solidFill>
            <a:schemeClr val="bg1"/>
          </a:solidFill>
          <a:ln>
            <a:solidFill>
              <a:schemeClr val="accent1"/>
            </a:solidFill>
            <a:miter/>
          </a:ln>
        </p:spPr>
        <p:txBody>
          <a:bodyPr wrap="square" lIns="91440" tIns="45720" rIns="91440" bIns="45720" anchor="t"/>
          <a:p>
            <a:pPr eaLnBrk="1" hangingPunct="1">
              <a:lnSpc>
                <a:spcPct val="140000"/>
              </a:lnSpc>
            </a:pPr>
            <a:r>
              <a:rPr lang="en-US" altLang="zh-CN" sz="2800" b="1" dirty="0">
                <a:solidFill>
                  <a:srgbClr val="000000"/>
                </a:solidFill>
                <a:latin typeface="楷体" pitchFamily="49" charset="-122"/>
                <a:ea typeface="楷体" pitchFamily="49" charset="-122"/>
              </a:rPr>
              <a:t>8.</a:t>
            </a:r>
            <a:r>
              <a:rPr lang="zh-CN" altLang="en-US" sz="2800" b="1" dirty="0">
                <a:solidFill>
                  <a:srgbClr val="000000"/>
                </a:solidFill>
                <a:latin typeface="楷体" pitchFamily="49" charset="-122"/>
                <a:ea typeface="楷体" pitchFamily="49" charset="-122"/>
              </a:rPr>
              <a:t>作文特殊要求：</a:t>
            </a:r>
            <a:endParaRPr lang="zh-CN" altLang="en-US" sz="2800" b="1" dirty="0">
              <a:solidFill>
                <a:srgbClr val="000000"/>
              </a:solidFill>
              <a:latin typeface="楷体" pitchFamily="49" charset="-122"/>
              <a:ea typeface="楷体" pitchFamily="49" charset="-122"/>
            </a:endParaRPr>
          </a:p>
          <a:p>
            <a:pPr eaLnBrk="1" hangingPunct="1">
              <a:lnSpc>
                <a:spcPct val="140000"/>
              </a:lnSpc>
              <a:buNone/>
            </a:pP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例</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对于以上事情（包括网上争论），你怎么看？请给</a:t>
            </a:r>
            <a:r>
              <a:rPr lang="zh-CN" altLang="en-US" sz="2800" b="1" u="sng" dirty="0">
                <a:solidFill>
                  <a:srgbClr val="FF0000"/>
                </a:solidFill>
                <a:latin typeface="楷体" pitchFamily="49" charset="-122"/>
                <a:ea typeface="楷体" pitchFamily="49" charset="-122"/>
              </a:rPr>
              <a:t>付世贵</a:t>
            </a:r>
            <a:r>
              <a:rPr lang="zh-CN" altLang="en-US" sz="2800" b="1" u="sng" dirty="0">
                <a:solidFill>
                  <a:srgbClr val="0000FF"/>
                </a:solidFill>
                <a:latin typeface="楷体" pitchFamily="49" charset="-122"/>
                <a:ea typeface="楷体" pitchFamily="49" charset="-122"/>
              </a:rPr>
              <a:t>、</a:t>
            </a:r>
            <a:r>
              <a:rPr lang="zh-CN" altLang="en-US" sz="2800" b="1" u="sng" dirty="0">
                <a:solidFill>
                  <a:srgbClr val="FF0000"/>
                </a:solidFill>
                <a:latin typeface="楷体" pitchFamily="49" charset="-122"/>
                <a:ea typeface="楷体" pitchFamily="49" charset="-122"/>
              </a:rPr>
              <a:t>乘客</a:t>
            </a:r>
            <a:r>
              <a:rPr lang="zh-CN" altLang="en-US" sz="2800" b="1" u="sng" dirty="0">
                <a:solidFill>
                  <a:srgbClr val="0000FF"/>
                </a:solidFill>
                <a:latin typeface="楷体" pitchFamily="49" charset="-122"/>
                <a:ea typeface="楷体" pitchFamily="49" charset="-122"/>
              </a:rPr>
              <a:t>或</a:t>
            </a:r>
            <a:r>
              <a:rPr lang="zh-CN" altLang="en-US" sz="2800" b="1" u="sng" dirty="0">
                <a:solidFill>
                  <a:srgbClr val="FF0000"/>
                </a:solidFill>
                <a:latin typeface="楷体" pitchFamily="49" charset="-122"/>
                <a:ea typeface="楷体" pitchFamily="49" charset="-122"/>
              </a:rPr>
              <a:t>持某种态度的网友</a:t>
            </a:r>
            <a:r>
              <a:rPr lang="zh-CN" altLang="en-US" sz="2800" b="1" dirty="0">
                <a:solidFill>
                  <a:srgbClr val="0000FF"/>
                </a:solidFill>
                <a:latin typeface="楷体" pitchFamily="49" charset="-122"/>
                <a:ea typeface="楷体" pitchFamily="49" charset="-122"/>
              </a:rPr>
              <a:t>写一封信，表明</a:t>
            </a:r>
            <a:r>
              <a:rPr lang="zh-CN" altLang="en-US" sz="2800" b="1" dirty="0">
                <a:solidFill>
                  <a:srgbClr val="FF0000"/>
                </a:solidFill>
                <a:latin typeface="楷体" pitchFamily="49" charset="-122"/>
                <a:ea typeface="楷体" pitchFamily="49" charset="-122"/>
              </a:rPr>
              <a:t>你的态度</a:t>
            </a:r>
            <a:r>
              <a:rPr lang="zh-CN" altLang="en-US" sz="2800" b="1" dirty="0">
                <a:solidFill>
                  <a:srgbClr val="0000FF"/>
                </a:solidFill>
                <a:latin typeface="楷体" pitchFamily="49" charset="-122"/>
                <a:ea typeface="楷体" pitchFamily="49" charset="-122"/>
              </a:rPr>
              <a:t>，阐述</a:t>
            </a:r>
            <a:r>
              <a:rPr lang="zh-CN" altLang="en-US" sz="2800" b="1" dirty="0">
                <a:solidFill>
                  <a:srgbClr val="FF0000"/>
                </a:solidFill>
                <a:latin typeface="楷体" pitchFamily="49" charset="-122"/>
                <a:ea typeface="楷体" pitchFamily="49" charset="-122"/>
              </a:rPr>
              <a:t>你的看法</a:t>
            </a:r>
            <a:r>
              <a:rPr lang="zh-CN" altLang="en-US" sz="2800" b="1" dirty="0">
                <a:solidFill>
                  <a:srgbClr val="0000FF"/>
                </a:solidFill>
                <a:latin typeface="楷体" pitchFamily="49" charset="-122"/>
                <a:ea typeface="楷体" pitchFamily="49" charset="-122"/>
              </a:rPr>
              <a:t>。要求</a:t>
            </a:r>
            <a:r>
              <a:rPr lang="zh-CN" altLang="en-US" sz="2800" b="1" u="sng" dirty="0">
                <a:solidFill>
                  <a:srgbClr val="FF0000"/>
                </a:solidFill>
                <a:latin typeface="楷体" pitchFamily="49" charset="-122"/>
                <a:ea typeface="楷体" pitchFamily="49" charset="-122"/>
              </a:rPr>
              <a:t>结合材料内容</a:t>
            </a:r>
            <a:r>
              <a:rPr lang="zh-CN" altLang="en-US" sz="2800" b="1" dirty="0">
                <a:solidFill>
                  <a:srgbClr val="0000FF"/>
                </a:solidFill>
                <a:latin typeface="楷体" pitchFamily="49" charset="-122"/>
                <a:ea typeface="楷体" pitchFamily="49" charset="-122"/>
              </a:rPr>
              <a:t>，选好角度，确定立意，完成写作任务。明确收信人，</a:t>
            </a:r>
            <a:r>
              <a:rPr lang="zh-CN" altLang="en-US" sz="2800" b="1" u="sng" dirty="0">
                <a:solidFill>
                  <a:srgbClr val="FF0000"/>
                </a:solidFill>
                <a:latin typeface="楷体" pitchFamily="49" charset="-122"/>
                <a:ea typeface="楷体" pitchFamily="49" charset="-122"/>
              </a:rPr>
              <a:t>统一以“惠民”为写信人</a:t>
            </a:r>
            <a:r>
              <a:rPr lang="zh-CN" altLang="en-US" sz="2800" b="1" dirty="0">
                <a:solidFill>
                  <a:srgbClr val="0000FF"/>
                </a:solidFill>
                <a:latin typeface="楷体" pitchFamily="49" charset="-122"/>
                <a:ea typeface="楷体" pitchFamily="49" charset="-122"/>
              </a:rPr>
              <a:t>，不得泄露个人信息。</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5" name="文本框 3"/>
          <p:cNvSpPr txBox="1"/>
          <p:nvPr/>
        </p:nvSpPr>
        <p:spPr>
          <a:xfrm>
            <a:off x="1816418" y="2340610"/>
            <a:ext cx="8615362" cy="4206240"/>
          </a:xfrm>
          <a:prstGeom prst="rect">
            <a:avLst/>
          </a:prstGeom>
          <a:noFill/>
          <a:ln w="9525">
            <a:noFill/>
          </a:ln>
        </p:spPr>
        <p:txBody>
          <a:bodyPr wrap="square" anchor="t">
            <a:spAutoFit/>
          </a:bodyPr>
          <a:p>
            <a:pPr lvl="0">
              <a:lnSpc>
                <a:spcPct val="150000"/>
              </a:lnSpc>
            </a:pPr>
            <a:r>
              <a:rPr lang="en-US" altLang="zh-CN" sz="6000" b="1">
                <a:solidFill>
                  <a:srgbClr val="FF0000"/>
                </a:solidFill>
                <a:latin typeface="黑体" panose="02010600030101010101" charset="-122"/>
                <a:ea typeface="黑体" panose="02010600030101010101" charset="-122"/>
              </a:rPr>
              <a:t>   </a:t>
            </a:r>
            <a:r>
              <a:rPr lang="zh-CN" altLang="en-US" sz="6000" b="1">
                <a:solidFill>
                  <a:srgbClr val="FF0000"/>
                </a:solidFill>
                <a:latin typeface="黑体" panose="02010600030101010101" charset="-122"/>
                <a:ea typeface="黑体" panose="02010600030101010101" charset="-122"/>
              </a:rPr>
              <a:t>步骤五：后续改进</a:t>
            </a:r>
            <a:endParaRPr lang="zh-CN" altLang="en-US" sz="6000" b="1">
              <a:solidFill>
                <a:srgbClr val="FF0000"/>
              </a:solidFill>
              <a:latin typeface="黑体" panose="02010600030101010101" charset="-122"/>
              <a:ea typeface="黑体" panose="02010600030101010101" charset="-122"/>
            </a:endParaRPr>
          </a:p>
          <a:p>
            <a:pPr lvl="0">
              <a:lnSpc>
                <a:spcPct val="150000"/>
              </a:lnSpc>
            </a:pPr>
            <a:endParaRPr lang="zh-CN" altLang="en-US" sz="6000" b="1">
              <a:solidFill>
                <a:srgbClr val="FF0000"/>
              </a:solidFill>
              <a:latin typeface="黑体" panose="02010600030101010101" charset="-122"/>
              <a:ea typeface="黑体" panose="02010600030101010101" charset="-122"/>
            </a:endParaRPr>
          </a:p>
          <a:p>
            <a:pPr lvl="0">
              <a:lnSpc>
                <a:spcPct val="150000"/>
              </a:lnSpc>
            </a:pPr>
            <a:endParaRPr lang="zh-CN" altLang="en-US" sz="6000" b="1">
              <a:solidFill>
                <a:srgbClr val="FFFF00"/>
              </a:solidFill>
              <a:latin typeface="黑体" panose="02010600030101010101" charset="-122"/>
              <a:ea typeface="黑体" panose="0201060003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6385"/>
          <p:cNvSpPr>
            <a:spLocks noGrp="1"/>
          </p:cNvSpPr>
          <p:nvPr>
            <p:ph type="title"/>
          </p:nvPr>
        </p:nvSpPr>
        <p:spPr/>
        <p:txBody>
          <a:bodyPr anchor="b"/>
          <a:p/>
        </p:txBody>
      </p:sp>
      <p:sp>
        <p:nvSpPr>
          <p:cNvPr id="45058" name="文本占位符 16386"/>
          <p:cNvSpPr>
            <a:spLocks noGrp="1"/>
          </p:cNvSpPr>
          <p:nvPr>
            <p:ph idx="1"/>
          </p:nvPr>
        </p:nvSpPr>
        <p:spPr/>
        <p:txBody>
          <a:bodyPr anchor="t"/>
          <a:p/>
        </p:txBody>
      </p:sp>
      <p:pic>
        <p:nvPicPr>
          <p:cNvPr id="45059" name="图片 16387" descr="initpintu_副本"/>
          <p:cNvPicPr>
            <a:picLocks noChangeAspect="1"/>
          </p:cNvPicPr>
          <p:nvPr/>
        </p:nvPicPr>
        <p:blipFill>
          <a:blip r:embed="rId1"/>
          <a:stretch>
            <a:fillRect/>
          </a:stretch>
        </p:blipFill>
        <p:spPr>
          <a:xfrm>
            <a:off x="3036888" y="0"/>
            <a:ext cx="5900737" cy="6999288"/>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24577"/>
          <p:cNvSpPr>
            <a:spLocks noGrp="1"/>
          </p:cNvSpPr>
          <p:nvPr>
            <p:ph type="title"/>
          </p:nvPr>
        </p:nvSpPr>
        <p:spPr/>
        <p:txBody>
          <a:bodyPr anchor="b"/>
          <a:p/>
        </p:txBody>
      </p:sp>
      <p:sp>
        <p:nvSpPr>
          <p:cNvPr id="47106" name="文本占位符 24578"/>
          <p:cNvSpPr>
            <a:spLocks noGrp="1"/>
          </p:cNvSpPr>
          <p:nvPr>
            <p:ph idx="1"/>
          </p:nvPr>
        </p:nvSpPr>
        <p:spPr/>
        <p:txBody>
          <a:bodyPr anchor="t"/>
          <a:p/>
        </p:txBody>
      </p:sp>
      <p:pic>
        <p:nvPicPr>
          <p:cNvPr id="47107" name="图片 24579" descr="IMG_1585"/>
          <p:cNvPicPr>
            <a:picLocks noChangeAspect="1"/>
          </p:cNvPicPr>
          <p:nvPr/>
        </p:nvPicPr>
        <p:blipFill>
          <a:blip r:embed="rId1"/>
          <a:stretch>
            <a:fillRect/>
          </a:stretch>
        </p:blipFill>
        <p:spPr>
          <a:xfrm>
            <a:off x="1711325" y="73660"/>
            <a:ext cx="9217025" cy="671004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2585" y="735330"/>
            <a:ext cx="10972800" cy="4525963"/>
          </a:xfrm>
        </p:spPr>
        <p:txBody>
          <a:bodyPr/>
          <a:p>
            <a:pPr indent="0">
              <a:lnSpc>
                <a:spcPct val="150000"/>
              </a:lnSpc>
            </a:pPr>
            <a:r>
              <a:rPr lang="en-US" altLang="zh-CN" sz="3200" b="1">
                <a:solidFill>
                  <a:srgbClr val="303030"/>
                </a:solidFill>
                <a:latin typeface="楷体_GB2312" panose="02010609030101010101" charset="-122"/>
                <a:ea typeface="楷体_GB2312" panose="02010609030101010101" charset="-122"/>
                <a:sym typeface="+mn-ea"/>
              </a:rPr>
              <a:t>1.</a:t>
            </a:r>
            <a:r>
              <a:rPr lang="zh-CN" altLang="en-US" sz="3200" b="1">
                <a:solidFill>
                  <a:srgbClr val="303030"/>
                </a:solidFill>
                <a:latin typeface="楷体_GB2312" panose="02010609030101010101" charset="-122"/>
                <a:ea typeface="楷体_GB2312" panose="02010609030101010101" charset="-122"/>
                <a:sym typeface="+mn-ea"/>
              </a:rPr>
              <a:t>学科特点：少有不懂，却是不能</a:t>
            </a:r>
            <a:endParaRPr lang="zh-CN" altLang="en-US" sz="3200" b="1">
              <a:solidFill>
                <a:srgbClr val="303030"/>
              </a:solidFill>
              <a:latin typeface="楷体_GB2312" panose="02010609030101010101" charset="-122"/>
              <a:ea typeface="楷体_GB2312" panose="02010609030101010101" charset="-122"/>
            </a:endParaRPr>
          </a:p>
          <a:p>
            <a:pPr indent="0">
              <a:lnSpc>
                <a:spcPct val="150000"/>
              </a:lnSpc>
            </a:pPr>
            <a:r>
              <a:rPr lang="en-US" altLang="zh-CN" sz="3200" b="1">
                <a:solidFill>
                  <a:srgbClr val="303030"/>
                </a:solidFill>
                <a:latin typeface="楷体_GB2312" panose="02010609030101010101" charset="-122"/>
                <a:ea typeface="楷体_GB2312" panose="02010609030101010101" charset="-122"/>
                <a:sym typeface="+mn-ea"/>
              </a:rPr>
              <a:t>2.</a:t>
            </a:r>
            <a:r>
              <a:rPr lang="zh-CN" altLang="en-US" sz="3200" b="1">
                <a:solidFill>
                  <a:srgbClr val="303030"/>
                </a:solidFill>
                <a:latin typeface="楷体_GB2312" panose="02010609030101010101" charset="-122"/>
                <a:ea typeface="楷体_GB2312" panose="02010609030101010101" charset="-122"/>
                <a:sym typeface="+mn-ea"/>
              </a:rPr>
              <a:t>几个层次：</a:t>
            </a:r>
            <a:endParaRPr lang="zh-CN" altLang="en-US" sz="3200" b="1">
              <a:solidFill>
                <a:srgbClr val="303030"/>
              </a:solidFill>
              <a:latin typeface="楷体_GB2312" panose="02010609030101010101" charset="-122"/>
              <a:ea typeface="楷体_GB2312" panose="02010609030101010101" charset="-122"/>
            </a:endParaRPr>
          </a:p>
          <a:p>
            <a:pPr indent="0">
              <a:lnSpc>
                <a:spcPct val="150000"/>
              </a:lnSpc>
            </a:pPr>
            <a:r>
              <a:rPr lang="zh-CN" altLang="en-US" sz="3200" b="1">
                <a:solidFill>
                  <a:srgbClr val="303030"/>
                </a:solidFill>
                <a:latin typeface="楷体_GB2312" panose="02010609030101010101" charset="-122"/>
                <a:ea typeface="楷体_GB2312" panose="02010609030101010101" charset="-122"/>
                <a:sym typeface="+mn-ea"/>
              </a:rPr>
              <a:t>（</a:t>
            </a:r>
            <a:r>
              <a:rPr lang="en-US" altLang="zh-CN" sz="3200" b="1">
                <a:solidFill>
                  <a:srgbClr val="303030"/>
                </a:solidFill>
                <a:latin typeface="楷体_GB2312" panose="02010609030101010101" charset="-122"/>
                <a:ea typeface="楷体_GB2312" panose="02010609030101010101" charset="-122"/>
                <a:sym typeface="+mn-ea"/>
              </a:rPr>
              <a:t>1</a:t>
            </a:r>
            <a:r>
              <a:rPr lang="zh-CN" altLang="en-US" sz="3200" b="1">
                <a:solidFill>
                  <a:srgbClr val="303030"/>
                </a:solidFill>
                <a:latin typeface="楷体_GB2312" panose="02010609030101010101" charset="-122"/>
                <a:ea typeface="楷体_GB2312" panose="02010609030101010101" charset="-122"/>
                <a:sym typeface="+mn-ea"/>
              </a:rPr>
              <a:t>）讲答案</a:t>
            </a:r>
            <a:r>
              <a:rPr lang="en-US" altLang="zh-CN" sz="3200" b="1">
                <a:solidFill>
                  <a:srgbClr val="303030"/>
                </a:solidFill>
                <a:latin typeface="楷体_GB2312" panose="02010609030101010101" charset="-122"/>
                <a:ea typeface="楷体_GB2312" panose="02010609030101010101" charset="-122"/>
                <a:sym typeface="+mn-ea"/>
              </a:rPr>
              <a:t>—</a:t>
            </a:r>
            <a:r>
              <a:rPr lang="zh-CN" altLang="en-US" sz="3200" b="1">
                <a:solidFill>
                  <a:srgbClr val="303030"/>
                </a:solidFill>
                <a:latin typeface="楷体_GB2312" panose="02010609030101010101" charset="-122"/>
                <a:ea typeface="楷体_GB2312" panose="02010609030101010101" charset="-122"/>
                <a:sym typeface="+mn-ea"/>
              </a:rPr>
              <a:t>讲思路（懂）</a:t>
            </a:r>
            <a:endParaRPr lang="zh-CN" altLang="en-US" sz="3200" b="1">
              <a:solidFill>
                <a:srgbClr val="303030"/>
              </a:solidFill>
              <a:latin typeface="楷体_GB2312" panose="02010609030101010101" charset="-122"/>
              <a:ea typeface="楷体_GB2312" panose="02010609030101010101" charset="-122"/>
            </a:endParaRPr>
          </a:p>
          <a:p>
            <a:pPr indent="0">
              <a:lnSpc>
                <a:spcPct val="150000"/>
              </a:lnSpc>
            </a:pPr>
            <a:r>
              <a:rPr lang="zh-CN" altLang="en-US" sz="3200" b="1">
                <a:solidFill>
                  <a:srgbClr val="303030"/>
                </a:solidFill>
                <a:latin typeface="楷体_GB2312" panose="02010609030101010101" charset="-122"/>
                <a:ea typeface="楷体_GB2312" panose="02010609030101010101" charset="-122"/>
                <a:sym typeface="+mn-ea"/>
              </a:rPr>
              <a:t>（</a:t>
            </a:r>
            <a:r>
              <a:rPr lang="en-US" altLang="zh-CN" sz="3200" b="1">
                <a:solidFill>
                  <a:srgbClr val="303030"/>
                </a:solidFill>
                <a:latin typeface="楷体_GB2312" panose="02010609030101010101" charset="-122"/>
                <a:ea typeface="楷体_GB2312" panose="02010609030101010101" charset="-122"/>
                <a:sym typeface="+mn-ea"/>
              </a:rPr>
              <a:t>2</a:t>
            </a:r>
            <a:r>
              <a:rPr lang="zh-CN" altLang="en-US" sz="3200" b="1">
                <a:solidFill>
                  <a:srgbClr val="303030"/>
                </a:solidFill>
                <a:latin typeface="楷体_GB2312" panose="02010609030101010101" charset="-122"/>
                <a:ea typeface="楷体_GB2312" panose="02010609030101010101" charset="-122"/>
                <a:sym typeface="+mn-ea"/>
              </a:rPr>
              <a:t>）讲思路</a:t>
            </a:r>
            <a:r>
              <a:rPr lang="en-US" altLang="zh-CN" sz="3200" b="1">
                <a:solidFill>
                  <a:srgbClr val="303030"/>
                </a:solidFill>
                <a:latin typeface="楷体_GB2312" panose="02010609030101010101" charset="-122"/>
                <a:ea typeface="楷体_GB2312" panose="02010609030101010101" charset="-122"/>
                <a:sym typeface="+mn-ea"/>
              </a:rPr>
              <a:t>—</a:t>
            </a:r>
            <a:r>
              <a:rPr lang="zh-CN" altLang="en-US" sz="3200" b="1">
                <a:solidFill>
                  <a:srgbClr val="303030"/>
                </a:solidFill>
                <a:latin typeface="楷体_GB2312" panose="02010609030101010101" charset="-122"/>
                <a:ea typeface="楷体_GB2312" panose="02010609030101010101" charset="-122"/>
                <a:sym typeface="+mn-ea"/>
              </a:rPr>
              <a:t>讲写法（写）</a:t>
            </a:r>
            <a:endParaRPr lang="zh-CN" altLang="en-US" sz="3200" b="1">
              <a:solidFill>
                <a:srgbClr val="303030"/>
              </a:solidFill>
              <a:latin typeface="楷体_GB2312" panose="02010609030101010101" charset="-122"/>
              <a:ea typeface="楷体_GB2312" panose="02010609030101010101" charset="-122"/>
            </a:endParaRPr>
          </a:p>
          <a:p>
            <a:pPr indent="0">
              <a:lnSpc>
                <a:spcPct val="150000"/>
              </a:lnSpc>
            </a:pPr>
            <a:r>
              <a:rPr lang="zh-CN" altLang="en-US" sz="3200" b="1">
                <a:solidFill>
                  <a:srgbClr val="303030"/>
                </a:solidFill>
                <a:latin typeface="楷体_GB2312" panose="02010609030101010101" charset="-122"/>
                <a:ea typeface="楷体_GB2312" panose="02010609030101010101" charset="-122"/>
                <a:sym typeface="+mn-ea"/>
              </a:rPr>
              <a:t>（</a:t>
            </a:r>
            <a:r>
              <a:rPr lang="en-US" altLang="zh-CN" sz="3200" b="1">
                <a:solidFill>
                  <a:srgbClr val="303030"/>
                </a:solidFill>
                <a:latin typeface="楷体_GB2312" panose="02010609030101010101" charset="-122"/>
                <a:ea typeface="楷体_GB2312" panose="02010609030101010101" charset="-122"/>
                <a:sym typeface="+mn-ea"/>
              </a:rPr>
              <a:t>3</a:t>
            </a:r>
            <a:r>
              <a:rPr lang="zh-CN" altLang="en-US" sz="3200" b="1">
                <a:solidFill>
                  <a:srgbClr val="303030"/>
                </a:solidFill>
                <a:latin typeface="楷体_GB2312" panose="02010609030101010101" charset="-122"/>
                <a:ea typeface="楷体_GB2312" panose="02010609030101010101" charset="-122"/>
                <a:sym typeface="+mn-ea"/>
              </a:rPr>
              <a:t>）讲写法</a:t>
            </a:r>
            <a:r>
              <a:rPr lang="en-US" altLang="zh-CN" sz="3200" b="1">
                <a:solidFill>
                  <a:srgbClr val="303030"/>
                </a:solidFill>
                <a:latin typeface="楷体_GB2312" panose="02010609030101010101" charset="-122"/>
                <a:ea typeface="楷体_GB2312" panose="02010609030101010101" charset="-122"/>
                <a:sym typeface="+mn-ea"/>
              </a:rPr>
              <a:t>—</a:t>
            </a:r>
            <a:r>
              <a:rPr lang="zh-CN" altLang="en-US" sz="3200" b="1">
                <a:solidFill>
                  <a:srgbClr val="303030"/>
                </a:solidFill>
                <a:latin typeface="楷体_GB2312" panose="02010609030101010101" charset="-122"/>
                <a:ea typeface="楷体_GB2312" panose="02010609030101010101" charset="-122"/>
                <a:sym typeface="+mn-ea"/>
              </a:rPr>
              <a:t>讲评法（评）</a:t>
            </a:r>
            <a:endParaRPr lang="zh-CN" altLang="en-US" sz="3200" b="1">
              <a:solidFill>
                <a:srgbClr val="303030"/>
              </a:solidFill>
              <a:latin typeface="楷体_GB2312" panose="02010609030101010101" charset="-122"/>
              <a:ea typeface="楷体_GB2312" panose="02010609030101010101" charset="-122"/>
            </a:endParaRPr>
          </a:p>
          <a:p>
            <a:pPr indent="0">
              <a:lnSpc>
                <a:spcPct val="150000"/>
              </a:lnSpc>
            </a:pPr>
            <a:r>
              <a:rPr lang="zh-CN" altLang="en-US" sz="3200" b="1">
                <a:solidFill>
                  <a:srgbClr val="303030"/>
                </a:solidFill>
                <a:latin typeface="楷体_GB2312" panose="02010609030101010101" charset="-122"/>
                <a:ea typeface="楷体_GB2312" panose="02010609030101010101" charset="-122"/>
                <a:sym typeface="+mn-ea"/>
              </a:rPr>
              <a:t>（</a:t>
            </a:r>
            <a:r>
              <a:rPr lang="en-US" altLang="zh-CN" sz="3200" b="1">
                <a:solidFill>
                  <a:srgbClr val="303030"/>
                </a:solidFill>
                <a:latin typeface="楷体_GB2312" panose="02010609030101010101" charset="-122"/>
                <a:ea typeface="楷体_GB2312" panose="02010609030101010101" charset="-122"/>
                <a:sym typeface="+mn-ea"/>
              </a:rPr>
              <a:t>4</a:t>
            </a:r>
            <a:r>
              <a:rPr lang="zh-CN" altLang="en-US" sz="3200" b="1">
                <a:solidFill>
                  <a:srgbClr val="303030"/>
                </a:solidFill>
                <a:latin typeface="楷体_GB2312" panose="02010609030101010101" charset="-122"/>
                <a:ea typeface="楷体_GB2312" panose="02010609030101010101" charset="-122"/>
                <a:sym typeface="+mn-ea"/>
              </a:rPr>
              <a:t>）讲评法</a:t>
            </a:r>
            <a:r>
              <a:rPr lang="en-US" altLang="zh-CN" sz="3200" b="1">
                <a:solidFill>
                  <a:srgbClr val="303030"/>
                </a:solidFill>
                <a:latin typeface="楷体_GB2312" panose="02010609030101010101" charset="-122"/>
                <a:ea typeface="楷体_GB2312" panose="02010609030101010101" charset="-122"/>
                <a:sym typeface="+mn-ea"/>
              </a:rPr>
              <a:t>—</a:t>
            </a:r>
            <a:r>
              <a:rPr lang="zh-CN" altLang="en-US" sz="3200" b="1">
                <a:solidFill>
                  <a:srgbClr val="303030"/>
                </a:solidFill>
                <a:latin typeface="楷体_GB2312" panose="02010609030101010101" charset="-122"/>
                <a:ea typeface="楷体_GB2312" panose="02010609030101010101" charset="-122"/>
                <a:sym typeface="+mn-ea"/>
              </a:rPr>
              <a:t>讲学法（学）</a:t>
            </a:r>
            <a:endParaRPr lang="zh-CN" altLang="en-US" sz="3200">
              <a:latin typeface="楷体_GB2312" panose="02010609030101010101" charset="-122"/>
              <a:ea typeface="楷体_GB2312" panose="02010609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anchor="b"/>
          <a:p>
            <a:endParaRPr lang="zh-CN" altLang="en-US"/>
          </a:p>
        </p:txBody>
      </p:sp>
      <p:sp>
        <p:nvSpPr>
          <p:cNvPr id="48130" name="内容占位符 2"/>
          <p:cNvSpPr>
            <a:spLocks noGrp="1"/>
          </p:cNvSpPr>
          <p:nvPr>
            <p:ph idx="1"/>
          </p:nvPr>
        </p:nvSpPr>
        <p:spPr/>
        <p:txBody>
          <a:bodyPr anchor="t"/>
          <a:p>
            <a:endParaRPr lang="zh-CN" altLang="en-US"/>
          </a:p>
        </p:txBody>
      </p:sp>
      <p:pic>
        <p:nvPicPr>
          <p:cNvPr id="48131" name="图片 3" descr="IMG_2424"/>
          <p:cNvPicPr>
            <a:picLocks noChangeAspect="1"/>
          </p:cNvPicPr>
          <p:nvPr/>
        </p:nvPicPr>
        <p:blipFill>
          <a:blip r:embed="rId1"/>
          <a:stretch>
            <a:fillRect/>
          </a:stretch>
        </p:blipFill>
        <p:spPr>
          <a:xfrm>
            <a:off x="1479550" y="-20637"/>
            <a:ext cx="9213850" cy="7831137"/>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52650" y="1249360"/>
            <a:ext cx="8062912" cy="5106990"/>
          </a:xfrm>
          <a:ln>
            <a:miter/>
          </a:ln>
        </p:spPr>
        <p:txBody>
          <a:bodyPr anchor="t"/>
          <a:p>
            <a:pPr fontAlgn="base"/>
            <a:endParaRPr lang="zh-CN" altLang="en-US" sz="3600" strike="noStrike" noProof="1">
              <a:ln>
                <a:solidFill>
                  <a:schemeClr val="bg1"/>
                </a:solidFill>
              </a:ln>
              <a:solidFill>
                <a:schemeClr val="bg1"/>
              </a:solidFill>
            </a:endParaRPr>
          </a:p>
          <a:p>
            <a:pPr fontAlgn="base"/>
            <a:endParaRPr lang="zh-CN" altLang="en-US" sz="3600" strike="noStrike" noProof="1">
              <a:ln>
                <a:solidFill>
                  <a:schemeClr val="bg1"/>
                </a:solidFill>
              </a:ln>
              <a:solidFill>
                <a:schemeClr val="bg1"/>
              </a:solidFill>
            </a:endParaRPr>
          </a:p>
        </p:txBody>
      </p:sp>
      <p:sp>
        <p:nvSpPr>
          <p:cNvPr id="49155" name="文本框 3"/>
          <p:cNvSpPr txBox="1"/>
          <p:nvPr/>
        </p:nvSpPr>
        <p:spPr>
          <a:xfrm>
            <a:off x="901065" y="2089150"/>
            <a:ext cx="10389235" cy="2148840"/>
          </a:xfrm>
          <a:prstGeom prst="rect">
            <a:avLst/>
          </a:prstGeom>
          <a:noFill/>
          <a:ln w="9525">
            <a:noFill/>
          </a:ln>
        </p:spPr>
        <p:txBody>
          <a:bodyPr wrap="square" anchor="t">
            <a:spAutoFit/>
          </a:bodyPr>
          <a:p>
            <a:pPr lvl="0" eaLnBrk="0" hangingPunct="0">
              <a:lnSpc>
                <a:spcPct val="150000"/>
              </a:lnSpc>
              <a:buFont typeface="Arial" panose="020B0604020202020204" pitchFamily="34" charset="0"/>
              <a:buNone/>
            </a:pPr>
            <a:r>
              <a:rPr lang="en-US" altLang="zh-CN" sz="5400" b="1">
                <a:solidFill>
                  <a:srgbClr val="FF0000"/>
                </a:solidFill>
                <a:latin typeface="黑体" panose="02010600030101010101" charset="-122"/>
                <a:ea typeface="黑体" panose="02010600030101010101" charset="-122"/>
              </a:rPr>
              <a:t>      </a:t>
            </a:r>
            <a:r>
              <a:rPr lang="zh-CN" altLang="en-US" sz="5400" b="1">
                <a:solidFill>
                  <a:srgbClr val="FF0000"/>
                </a:solidFill>
                <a:latin typeface="黑体" panose="02010600030101010101" charset="-122"/>
                <a:ea typeface="黑体" panose="02010600030101010101" charset="-122"/>
              </a:rPr>
              <a:t>做法</a:t>
            </a:r>
            <a:r>
              <a:rPr lang="zh-CN" altLang="zh-CN" sz="5400" b="1">
                <a:solidFill>
                  <a:srgbClr val="FF0000"/>
                </a:solidFill>
                <a:latin typeface="黑体" panose="02010600030101010101" charset="-122"/>
                <a:ea typeface="黑体" panose="02010600030101010101" charset="-122"/>
              </a:rPr>
              <a:t>关键点</a:t>
            </a:r>
            <a:r>
              <a:rPr lang="zh-CN" altLang="en-US" sz="5400" b="1">
                <a:solidFill>
                  <a:srgbClr val="FF0000"/>
                </a:solidFill>
                <a:latin typeface="黑体" panose="02010600030101010101" charset="-122"/>
                <a:ea typeface="黑体" panose="02010600030101010101" charset="-122"/>
              </a:rPr>
              <a:t>：范本呈现</a:t>
            </a:r>
            <a:endParaRPr lang="zh-CN" altLang="en-US" sz="5400" b="1">
              <a:solidFill>
                <a:srgbClr val="FF0000"/>
              </a:solidFill>
              <a:latin typeface="黑体" panose="02010600030101010101" charset="-122"/>
              <a:ea typeface="黑体" panose="02010600030101010101" charset="-122"/>
            </a:endParaRPr>
          </a:p>
          <a:p>
            <a:pPr lvl="0" eaLnBrk="0" hangingPunct="0">
              <a:lnSpc>
                <a:spcPct val="150000"/>
              </a:lnSpc>
              <a:buFont typeface="Arial" panose="020B0604020202020204" pitchFamily="34" charset="0"/>
              <a:buNone/>
            </a:pPr>
            <a:endParaRPr lang="zh-CN" altLang="en-US" sz="3600" b="1">
              <a:solidFill>
                <a:srgbClr val="FFFF00"/>
              </a:solidFill>
              <a:latin typeface="黑体" panose="02010600030101010101" charset="-122"/>
              <a:ea typeface="黑体" panose="0201060003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p:txBody>
          <a:bodyPr anchor="b"/>
          <a:p>
            <a:endParaRPr lang="zh-CN" altLang="en-US"/>
          </a:p>
        </p:txBody>
      </p:sp>
      <p:pic>
        <p:nvPicPr>
          <p:cNvPr id="50178" name="内容占位符 3"/>
          <p:cNvPicPr>
            <a:picLocks noGrp="1" noChangeAspect="1"/>
          </p:cNvPicPr>
          <p:nvPr>
            <p:ph idx="1"/>
          </p:nvPr>
        </p:nvPicPr>
        <p:blipFill>
          <a:blip r:embed="rId1"/>
          <a:stretch>
            <a:fillRect/>
          </a:stretch>
        </p:blipFill>
        <p:spPr>
          <a:xfrm>
            <a:off x="1946275" y="26353"/>
            <a:ext cx="8299450" cy="6805612"/>
          </a:xfrm>
          <a:ln>
            <a:solidFill>
              <a:schemeClr val="accent1"/>
            </a:solidFill>
            <a:miter/>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p:txBody>
          <a:bodyPr wrap="square" lIns="91440" tIns="45720" rIns="91440" bIns="45720" anchor="b"/>
          <a:p>
            <a:endParaRPr lang="zh-CN" altLang="en-US" dirty="0"/>
          </a:p>
        </p:txBody>
      </p:sp>
      <p:pic>
        <p:nvPicPr>
          <p:cNvPr id="51202" name="内容占位符 3"/>
          <p:cNvPicPr>
            <a:picLocks noGrp="1" noChangeAspect="1"/>
          </p:cNvPicPr>
          <p:nvPr>
            <p:ph idx="1"/>
          </p:nvPr>
        </p:nvPicPr>
        <p:blipFill>
          <a:blip r:embed="rId1"/>
          <a:stretch>
            <a:fillRect/>
          </a:stretch>
        </p:blipFill>
        <p:spPr>
          <a:xfrm>
            <a:off x="1790700" y="173038"/>
            <a:ext cx="8637588" cy="6513512"/>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wrap="square" lIns="91440" tIns="45720" rIns="91440" bIns="45720" anchor="b"/>
          <a:p>
            <a:endParaRPr lang="zh-CN" altLang="en-US" dirty="0"/>
          </a:p>
        </p:txBody>
      </p:sp>
      <p:pic>
        <p:nvPicPr>
          <p:cNvPr id="52226" name="内容占位符 5"/>
          <p:cNvPicPr>
            <a:picLocks noGrp="1" noChangeAspect="1"/>
          </p:cNvPicPr>
          <p:nvPr>
            <p:ph idx="1"/>
          </p:nvPr>
        </p:nvPicPr>
        <p:blipFill>
          <a:blip r:embed="rId1"/>
          <a:stretch>
            <a:fillRect/>
          </a:stretch>
        </p:blipFill>
        <p:spPr>
          <a:xfrm>
            <a:off x="1790700" y="76200"/>
            <a:ext cx="8526463" cy="639445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6110" y="2359343"/>
            <a:ext cx="10972800" cy="1143000"/>
          </a:xfrm>
        </p:spPr>
        <p:txBody>
          <a:bodyPr/>
          <a:p>
            <a:r>
              <a:rPr lang="zh-CN" altLang="en-US" sz="6600" b="1"/>
              <a:t>三、效果</a:t>
            </a:r>
            <a:endParaRPr lang="zh-CN" altLang="en-US" sz="66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52650" y="1249361"/>
            <a:ext cx="8062912" cy="5106990"/>
          </a:xfrm>
          <a:ln>
            <a:miter/>
          </a:ln>
        </p:spPr>
        <p:txBody>
          <a:bodyPr anchor="t"/>
          <a:p>
            <a:pPr fontAlgn="base"/>
            <a:endParaRPr lang="zh-CN" altLang="en-US" sz="3600" strike="noStrike" noProof="1">
              <a:ln>
                <a:solidFill>
                  <a:schemeClr val="bg1"/>
                </a:solidFill>
              </a:ln>
              <a:solidFill>
                <a:schemeClr val="bg1"/>
              </a:solidFill>
            </a:endParaRPr>
          </a:p>
          <a:p>
            <a:pPr fontAlgn="base"/>
            <a:endParaRPr lang="zh-CN" altLang="en-US" sz="3600" strike="noStrike" noProof="1">
              <a:ln>
                <a:solidFill>
                  <a:schemeClr val="bg1"/>
                </a:solidFill>
              </a:ln>
              <a:solidFill>
                <a:schemeClr val="bg1"/>
              </a:solidFill>
            </a:endParaRPr>
          </a:p>
        </p:txBody>
      </p:sp>
      <p:sp>
        <p:nvSpPr>
          <p:cNvPr id="56323" name="文本框 3"/>
          <p:cNvSpPr txBox="1"/>
          <p:nvPr/>
        </p:nvSpPr>
        <p:spPr>
          <a:xfrm>
            <a:off x="1600200" y="629920"/>
            <a:ext cx="8782050" cy="7132320"/>
          </a:xfrm>
          <a:prstGeom prst="rect">
            <a:avLst/>
          </a:prstGeom>
          <a:noFill/>
          <a:ln w="9525">
            <a:noFill/>
          </a:ln>
        </p:spPr>
        <p:txBody>
          <a:bodyPr wrap="square" anchor="t">
            <a:spAutoFit/>
          </a:bodyPr>
          <a:p>
            <a:pPr lvl="0">
              <a:lnSpc>
                <a:spcPct val="150000"/>
              </a:lnSpc>
            </a:pPr>
            <a:r>
              <a:rPr lang="en-US" altLang="zh-CN" sz="4400" b="1">
                <a:solidFill>
                  <a:srgbClr val="FF0000"/>
                </a:solidFill>
                <a:latin typeface="黑体" panose="02010600030101010101" charset="-122"/>
                <a:ea typeface="黑体" panose="02010600030101010101" charset="-122"/>
              </a:rPr>
              <a:t>1.</a:t>
            </a:r>
            <a:r>
              <a:rPr lang="zh-CN" altLang="en-US" sz="4400" b="1">
                <a:solidFill>
                  <a:srgbClr val="FF0000"/>
                </a:solidFill>
                <a:latin typeface="黑体" panose="02010600030101010101" charset="-122"/>
                <a:ea typeface="黑体" panose="02010600030101010101" charset="-122"/>
              </a:rPr>
              <a:t>答卷规范</a:t>
            </a:r>
            <a:r>
              <a:rPr lang="en-US" altLang="zh-CN" sz="4400" b="1">
                <a:solidFill>
                  <a:srgbClr val="FF0000"/>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好</a:t>
            </a: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2.</a:t>
            </a:r>
            <a:r>
              <a:rPr lang="zh-CN" altLang="en-US" sz="4400" b="1">
                <a:solidFill>
                  <a:srgbClr val="FF0000"/>
                </a:solidFill>
                <a:latin typeface="黑体" panose="02010600030101010101" charset="-122"/>
                <a:ea typeface="黑体" panose="02010600030101010101" charset="-122"/>
              </a:rPr>
              <a:t>评改质量</a:t>
            </a:r>
            <a:r>
              <a:rPr lang="en-US" altLang="zh-CN" sz="4400" b="1">
                <a:solidFill>
                  <a:srgbClr val="FF0000"/>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修改</a:t>
            </a:r>
            <a:r>
              <a:rPr lang="en-US" altLang="zh-CN" sz="4400" b="1">
                <a:solidFill>
                  <a:schemeClr val="tx1">
                    <a:lumMod val="95000"/>
                    <a:lumOff val="5000"/>
                  </a:schemeClr>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总结</a:t>
            </a: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3.</a:t>
            </a:r>
            <a:r>
              <a:rPr lang="zh-CN" altLang="en-US" sz="4400" b="1">
                <a:solidFill>
                  <a:srgbClr val="FF0000"/>
                </a:solidFill>
                <a:latin typeface="黑体" panose="02010600030101010101" charset="-122"/>
                <a:ea typeface="黑体" panose="02010600030101010101" charset="-122"/>
              </a:rPr>
              <a:t>思考深度</a:t>
            </a:r>
            <a:r>
              <a:rPr lang="en-US" altLang="zh-CN" sz="4400" b="1">
                <a:solidFill>
                  <a:srgbClr val="FF0000"/>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为什么</a:t>
            </a: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4.</a:t>
            </a:r>
            <a:r>
              <a:rPr lang="zh-CN" altLang="en-US" sz="4400" b="1">
                <a:solidFill>
                  <a:srgbClr val="FF0000"/>
                </a:solidFill>
                <a:latin typeface="黑体" panose="02010600030101010101" charset="-122"/>
                <a:ea typeface="黑体" panose="02010600030101010101" charset="-122"/>
              </a:rPr>
              <a:t>教师阅卷</a:t>
            </a:r>
            <a:r>
              <a:rPr lang="en-US" altLang="zh-CN" sz="4400" b="1">
                <a:solidFill>
                  <a:srgbClr val="FF0000"/>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针对性</a:t>
            </a: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5.</a:t>
            </a:r>
            <a:r>
              <a:rPr lang="zh-CN" altLang="en-US" sz="4400" b="1">
                <a:solidFill>
                  <a:srgbClr val="FF0000"/>
                </a:solidFill>
                <a:latin typeface="黑体" panose="02010600030101010101" charset="-122"/>
                <a:ea typeface="黑体" panose="02010600030101010101" charset="-122"/>
              </a:rPr>
              <a:t>评讲问题</a:t>
            </a:r>
            <a:r>
              <a:rPr lang="en-US" altLang="zh-CN" sz="4400" b="1">
                <a:solidFill>
                  <a:srgbClr val="FF0000"/>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少</a:t>
            </a:r>
            <a:r>
              <a:rPr lang="en-US" altLang="zh-CN" sz="4400" b="1">
                <a:solidFill>
                  <a:schemeClr val="tx1">
                    <a:lumMod val="95000"/>
                    <a:lumOff val="5000"/>
                  </a:schemeClr>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多</a:t>
            </a:r>
            <a:r>
              <a:rPr lang="en-US" altLang="zh-CN" sz="4400" b="1">
                <a:solidFill>
                  <a:schemeClr val="tx1">
                    <a:lumMod val="95000"/>
                    <a:lumOff val="5000"/>
                  </a:schemeClr>
                </a:solidFill>
                <a:latin typeface="黑体" panose="02010600030101010101" charset="-122"/>
                <a:ea typeface="黑体" panose="02010600030101010101" charset="-122"/>
              </a:rPr>
              <a:t>—</a:t>
            </a:r>
            <a:r>
              <a:rPr lang="zh-CN" altLang="en-US" sz="4400" b="1">
                <a:solidFill>
                  <a:schemeClr val="tx1">
                    <a:lumMod val="95000"/>
                    <a:lumOff val="5000"/>
                  </a:schemeClr>
                </a:solidFill>
                <a:latin typeface="黑体" panose="02010600030101010101" charset="-122"/>
                <a:ea typeface="黑体" panose="02010600030101010101" charset="-122"/>
              </a:rPr>
              <a:t>少</a:t>
            </a: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endParaRPr lang="zh-CN" altLang="en-US" sz="4400" b="1">
              <a:solidFill>
                <a:schemeClr val="tx1">
                  <a:lumMod val="95000"/>
                  <a:lumOff val="5000"/>
                </a:schemeClr>
              </a:solidFill>
              <a:latin typeface="黑体" panose="02010600030101010101" charset="-122"/>
              <a:ea typeface="黑体" panose="02010600030101010101" charset="-122"/>
            </a:endParaRPr>
          </a:p>
          <a:p>
            <a:pPr lvl="0">
              <a:lnSpc>
                <a:spcPct val="150000"/>
              </a:lnSpc>
            </a:pPr>
            <a:endParaRPr lang="zh-CN" altLang="en-US" sz="4400" b="1">
              <a:solidFill>
                <a:srgbClr val="FFFF00"/>
              </a:solidFill>
              <a:latin typeface="黑体" panose="02010600030101010101" charset="-122"/>
              <a:ea typeface="黑体" panose="02010600030101010101"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a:xfrm>
            <a:off x="2319338" y="549275"/>
            <a:ext cx="7099300" cy="700088"/>
          </a:xfrm>
        </p:spPr>
        <p:txBody>
          <a:bodyPr anchor="b"/>
          <a:p>
            <a:pPr algn="ctr"/>
            <a:r>
              <a:rPr lang="zh-CN" altLang="en-US" sz="4800" b="1">
                <a:solidFill>
                  <a:srgbClr val="000000"/>
                </a:solidFill>
              </a:rPr>
              <a:t>四、关于评改</a:t>
            </a:r>
            <a:endParaRPr lang="zh-CN" altLang="en-US" sz="4800" b="1">
              <a:solidFill>
                <a:srgbClr val="000000"/>
              </a:solidFill>
            </a:endParaRPr>
          </a:p>
        </p:txBody>
      </p:sp>
      <p:sp>
        <p:nvSpPr>
          <p:cNvPr id="3" name="内容占位符 2"/>
          <p:cNvSpPr>
            <a:spLocks noGrp="1"/>
          </p:cNvSpPr>
          <p:nvPr>
            <p:ph idx="1"/>
          </p:nvPr>
        </p:nvSpPr>
        <p:spPr>
          <a:xfrm>
            <a:off x="2152650" y="1249360"/>
            <a:ext cx="8062912" cy="5106990"/>
          </a:xfrm>
          <a:ln>
            <a:miter/>
          </a:ln>
        </p:spPr>
        <p:txBody>
          <a:bodyPr anchor="t"/>
          <a:p>
            <a:pPr fontAlgn="base"/>
            <a:endParaRPr lang="zh-CN" altLang="en-US" sz="3600" strike="noStrike" noProof="1">
              <a:ln>
                <a:solidFill>
                  <a:schemeClr val="bg1"/>
                </a:solidFill>
              </a:ln>
              <a:solidFill>
                <a:schemeClr val="bg1"/>
              </a:solidFill>
            </a:endParaRPr>
          </a:p>
          <a:p>
            <a:pPr fontAlgn="base"/>
            <a:endParaRPr lang="zh-CN" altLang="en-US" sz="3600" strike="noStrike" noProof="1">
              <a:ln>
                <a:solidFill>
                  <a:schemeClr val="bg1"/>
                </a:solidFill>
              </a:ln>
              <a:solidFill>
                <a:schemeClr val="bg1"/>
              </a:solidFill>
            </a:endParaRPr>
          </a:p>
        </p:txBody>
      </p:sp>
      <p:sp>
        <p:nvSpPr>
          <p:cNvPr id="57347" name="文本框 3"/>
          <p:cNvSpPr txBox="1"/>
          <p:nvPr/>
        </p:nvSpPr>
        <p:spPr>
          <a:xfrm>
            <a:off x="1823085" y="1249680"/>
            <a:ext cx="8736965" cy="5120640"/>
          </a:xfrm>
          <a:prstGeom prst="rect">
            <a:avLst/>
          </a:prstGeom>
          <a:noFill/>
          <a:ln w="9525">
            <a:noFill/>
          </a:ln>
        </p:spPr>
        <p:txBody>
          <a:bodyPr wrap="square" anchor="t">
            <a:spAutoFit/>
          </a:bodyPr>
          <a:p>
            <a:pPr lvl="0">
              <a:lnSpc>
                <a:spcPct val="150000"/>
              </a:lnSpc>
            </a:pPr>
            <a:r>
              <a:rPr lang="en-US" altLang="zh-CN" sz="4400" b="1">
                <a:solidFill>
                  <a:srgbClr val="FF0000"/>
                </a:solidFill>
                <a:latin typeface="黑体" panose="02010600030101010101" charset="-122"/>
                <a:ea typeface="黑体" panose="02010600030101010101" charset="-122"/>
              </a:rPr>
              <a:t>1.</a:t>
            </a:r>
            <a:r>
              <a:rPr lang="zh-CN" altLang="en-US" sz="4400" b="1">
                <a:solidFill>
                  <a:srgbClr val="FF0000"/>
                </a:solidFill>
                <a:latin typeface="黑体" panose="02010600030101010101" charset="-122"/>
                <a:ea typeface="黑体" panose="02010600030101010101" charset="-122"/>
              </a:rPr>
              <a:t>自己改（</a:t>
            </a:r>
            <a:r>
              <a:rPr lang="en-US" altLang="zh-CN" sz="4400" b="1">
                <a:solidFill>
                  <a:srgbClr val="FF0000"/>
                </a:solidFill>
                <a:latin typeface="黑体" panose="02010600030101010101" charset="-122"/>
                <a:ea typeface="黑体" panose="02010600030101010101" charset="-122"/>
              </a:rPr>
              <a:t>4</a:t>
            </a:r>
            <a:r>
              <a:rPr lang="zh-CN" altLang="en-US" sz="4400" b="1">
                <a:solidFill>
                  <a:srgbClr val="FF0000"/>
                </a:solidFill>
                <a:latin typeface="黑体" panose="02010600030101010101" charset="-122"/>
                <a:ea typeface="黑体" panose="02010600030101010101" charset="-122"/>
              </a:rPr>
              <a:t>次）</a:t>
            </a:r>
            <a:endParaRPr lang="zh-CN" altLang="en-US" sz="4400" b="1">
              <a:solidFill>
                <a:srgbClr val="FF0000"/>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2.</a:t>
            </a:r>
            <a:r>
              <a:rPr lang="zh-CN" altLang="en-US" sz="4400" b="1">
                <a:solidFill>
                  <a:srgbClr val="FF0000"/>
                </a:solidFill>
                <a:latin typeface="黑体" panose="02010600030101010101" charset="-122"/>
                <a:ea typeface="黑体" panose="02010600030101010101" charset="-122"/>
              </a:rPr>
              <a:t>互改（</a:t>
            </a:r>
            <a:r>
              <a:rPr lang="en-US" altLang="zh-CN" sz="4400" b="1">
                <a:solidFill>
                  <a:srgbClr val="FF0000"/>
                </a:solidFill>
                <a:latin typeface="黑体" panose="02010600030101010101" charset="-122"/>
                <a:ea typeface="黑体" panose="02010600030101010101" charset="-122"/>
              </a:rPr>
              <a:t>2—3</a:t>
            </a:r>
            <a:r>
              <a:rPr lang="zh-CN" altLang="en-US" sz="4400" b="1">
                <a:solidFill>
                  <a:srgbClr val="FF0000"/>
                </a:solidFill>
                <a:latin typeface="黑体" panose="02010600030101010101" charset="-122"/>
                <a:ea typeface="黑体" panose="02010600030101010101" charset="-122"/>
              </a:rPr>
              <a:t>次）</a:t>
            </a:r>
            <a:endParaRPr lang="zh-CN" altLang="en-US" sz="4400" b="1">
              <a:solidFill>
                <a:srgbClr val="FFFF00"/>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3.</a:t>
            </a:r>
            <a:r>
              <a:rPr lang="zh-CN" altLang="en-US" sz="4400" b="1">
                <a:solidFill>
                  <a:srgbClr val="FF0000"/>
                </a:solidFill>
                <a:latin typeface="黑体" panose="02010600030101010101" charset="-122"/>
                <a:ea typeface="黑体" panose="02010600030101010101" charset="-122"/>
              </a:rPr>
              <a:t>全班同改（</a:t>
            </a:r>
            <a:r>
              <a:rPr lang="en-US" altLang="zh-CN" sz="4400" b="1">
                <a:solidFill>
                  <a:srgbClr val="FF0000"/>
                </a:solidFill>
                <a:latin typeface="黑体" panose="02010600030101010101" charset="-122"/>
                <a:ea typeface="黑体" panose="02010600030101010101" charset="-122"/>
              </a:rPr>
              <a:t>2</a:t>
            </a:r>
            <a:r>
              <a:rPr lang="zh-CN" altLang="en-US" sz="4400" b="1">
                <a:solidFill>
                  <a:srgbClr val="FF0000"/>
                </a:solidFill>
                <a:latin typeface="黑体" panose="02010600030101010101" charset="-122"/>
                <a:ea typeface="黑体" panose="02010600030101010101" charset="-122"/>
              </a:rPr>
              <a:t>次）</a:t>
            </a:r>
            <a:endParaRPr lang="zh-CN" altLang="en-US" sz="4400" b="1">
              <a:solidFill>
                <a:srgbClr val="FFFF00"/>
              </a:solidFill>
              <a:latin typeface="黑体" panose="02010600030101010101" charset="-122"/>
              <a:ea typeface="黑体" panose="02010600030101010101" charset="-122"/>
            </a:endParaRPr>
          </a:p>
          <a:p>
            <a:pPr lvl="0">
              <a:lnSpc>
                <a:spcPct val="150000"/>
              </a:lnSpc>
            </a:pPr>
            <a:r>
              <a:rPr lang="en-US" altLang="zh-CN" sz="4400" b="1">
                <a:solidFill>
                  <a:srgbClr val="FF0000"/>
                </a:solidFill>
                <a:latin typeface="黑体" panose="02010600030101010101" charset="-122"/>
                <a:ea typeface="黑体" panose="02010600030101010101" charset="-122"/>
              </a:rPr>
              <a:t>4.</a:t>
            </a:r>
            <a:r>
              <a:rPr lang="zh-CN" altLang="en-US" sz="4400" b="1">
                <a:solidFill>
                  <a:srgbClr val="FF0000"/>
                </a:solidFill>
                <a:latin typeface="黑体" panose="02010600030101010101" charset="-122"/>
                <a:ea typeface="黑体" panose="02010600030101010101" charset="-122"/>
              </a:rPr>
              <a:t>自拟答案（全卷或例题）</a:t>
            </a:r>
            <a:endParaRPr lang="zh-CN" altLang="en-US" sz="4400" b="1">
              <a:solidFill>
                <a:srgbClr val="FF0000"/>
              </a:solidFill>
              <a:latin typeface="黑体" panose="02010600030101010101" charset="-122"/>
              <a:ea typeface="黑体" panose="02010600030101010101" charset="-122"/>
            </a:endParaRPr>
          </a:p>
          <a:p>
            <a:pPr lvl="0">
              <a:lnSpc>
                <a:spcPct val="150000"/>
              </a:lnSpc>
            </a:pPr>
            <a:endParaRPr lang="zh-CN" altLang="en-US" sz="4400" b="1">
              <a:solidFill>
                <a:srgbClr val="FFFF00"/>
              </a:solidFill>
              <a:latin typeface="黑体" panose="02010600030101010101" charset="-122"/>
              <a:ea typeface="黑体" panose="0201060003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600200"/>
            <a:ext cx="10972800" cy="3404235"/>
          </a:xfrm>
        </p:spPr>
        <p:txBody>
          <a:bodyPr/>
          <a:p>
            <a:pPr>
              <a:lnSpc>
                <a:spcPct val="150000"/>
              </a:lnSpc>
            </a:pPr>
            <a:r>
              <a:rPr lang="zh-CN" altLang="en-US" sz="5400" b="1">
                <a:solidFill>
                  <a:schemeClr val="tx1">
                    <a:lumMod val="95000"/>
                    <a:lumOff val="5000"/>
                  </a:schemeClr>
                </a:solidFill>
                <a:effectLst>
                  <a:outerShdw blurRad="38100" dist="38100" dir="2700000" algn="tl">
                    <a:srgbClr val="000000">
                      <a:alpha val="43137"/>
                    </a:srgbClr>
                  </a:outerShdw>
                </a:effectLst>
                <a:latin typeface="楷体_GB2312" panose="02010609030101010101" charset="-122"/>
                <a:ea typeface="楷体_GB2312" panose="02010609030101010101" charset="-122"/>
              </a:rPr>
              <a:t>重点是评讲学生的答案，</a:t>
            </a:r>
            <a:endParaRPr lang="zh-CN" altLang="en-US" sz="5400" b="1">
              <a:solidFill>
                <a:schemeClr val="tx1">
                  <a:lumMod val="95000"/>
                  <a:lumOff val="5000"/>
                </a:schemeClr>
              </a:solidFill>
              <a:effectLst>
                <a:outerShdw blurRad="38100" dist="38100" dir="2700000" algn="tl">
                  <a:srgbClr val="000000">
                    <a:alpha val="43137"/>
                  </a:srgbClr>
                </a:outerShdw>
              </a:effectLst>
              <a:latin typeface="楷体_GB2312" panose="02010609030101010101" charset="-122"/>
              <a:ea typeface="楷体_GB2312" panose="02010609030101010101" charset="-122"/>
            </a:endParaRPr>
          </a:p>
          <a:p>
            <a:pPr>
              <a:lnSpc>
                <a:spcPct val="150000"/>
              </a:lnSpc>
            </a:pPr>
            <a:r>
              <a:rPr lang="zh-CN" altLang="en-US" sz="5400" b="1">
                <a:solidFill>
                  <a:schemeClr val="tx1">
                    <a:lumMod val="95000"/>
                    <a:lumOff val="5000"/>
                  </a:schemeClr>
                </a:solidFill>
                <a:effectLst>
                  <a:outerShdw blurRad="38100" dist="38100" dir="2700000" algn="tl">
                    <a:srgbClr val="000000">
                      <a:alpha val="43137"/>
                    </a:srgbClr>
                  </a:outerShdw>
                </a:effectLst>
                <a:latin typeface="楷体_GB2312" panose="02010609030101010101" charset="-122"/>
                <a:ea typeface="楷体_GB2312" panose="02010609030101010101" charset="-122"/>
              </a:rPr>
              <a:t>而不是评讲标准答案。</a:t>
            </a:r>
            <a:endParaRPr lang="zh-CN" altLang="en-US" sz="5400" b="1">
              <a:solidFill>
                <a:schemeClr val="tx1">
                  <a:lumMod val="95000"/>
                  <a:lumOff val="5000"/>
                </a:schemeClr>
              </a:solidFill>
              <a:effectLst>
                <a:outerShdw blurRad="38100" dist="38100" dir="2700000" algn="tl">
                  <a:srgbClr val="000000">
                    <a:alpha val="43137"/>
                  </a:srgbClr>
                </a:outerShdw>
              </a:effectLst>
              <a:latin typeface="楷体_GB2312" panose="02010609030101010101" charset="-122"/>
              <a:ea typeface="楷体_GB2312" panose="0201060903010101010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0565" y="2586038"/>
            <a:ext cx="10972800" cy="1143000"/>
          </a:xfrm>
        </p:spPr>
        <p:txBody>
          <a:bodyPr>
            <a:scene3d>
              <a:camera prst="orthographicFront"/>
              <a:lightRig rig="threePt" dir="t"/>
            </a:scene3d>
          </a:bodyPr>
          <a:p>
            <a:r>
              <a:rPr lang="zh-CN" altLang="en-US" sz="7200" b="1">
                <a:ln/>
                <a:solidFill>
                  <a:schemeClr val="tx1"/>
                </a:solidFill>
                <a:effectLst>
                  <a:outerShdw blurRad="38100" dist="19050" dir="2700000" algn="tl" rotWithShape="0">
                    <a:schemeClr val="dk1">
                      <a:alpha val="40000"/>
                    </a:schemeClr>
                  </a:outerShdw>
                </a:effectLst>
              </a:rPr>
              <a:t>敬请指正</a:t>
            </a:r>
            <a:endParaRPr lang="zh-CN" altLang="en-US" sz="7200" b="1">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9105" y="1053148"/>
            <a:ext cx="10972800" cy="1143000"/>
          </a:xfrm>
        </p:spPr>
        <p:txBody>
          <a:bodyPr/>
          <a:p>
            <a:r>
              <a:rPr lang="zh-CN" altLang="en-US" sz="6600" b="1"/>
              <a:t>二、做法</a:t>
            </a:r>
            <a:endParaRPr lang="zh-CN" altLang="en-US" sz="6600" b="1"/>
          </a:p>
        </p:txBody>
      </p:sp>
      <p:sp>
        <p:nvSpPr>
          <p:cNvPr id="3" name="内容占位符 2"/>
          <p:cNvSpPr>
            <a:spLocks noGrp="1"/>
          </p:cNvSpPr>
          <p:nvPr>
            <p:ph idx="1"/>
          </p:nvPr>
        </p:nvSpPr>
        <p:spPr>
          <a:xfrm>
            <a:off x="609600" y="2856865"/>
            <a:ext cx="10972800" cy="1426210"/>
          </a:xfrm>
        </p:spPr>
        <p:txBody>
          <a:bodyPr/>
          <a:p>
            <a:r>
              <a:rPr lang="zh-CN" altLang="en-US" sz="6600" b="1">
                <a:solidFill>
                  <a:srgbClr val="FF0000"/>
                </a:solidFill>
                <a:latin typeface="黑体" panose="02010600030101010101" charset="-122"/>
                <a:ea typeface="黑体" panose="02010600030101010101" charset="-122"/>
                <a:sym typeface="+mn-ea"/>
              </a:rPr>
              <a:t>前期准备：自我评改、分析</a:t>
            </a:r>
            <a:endParaRPr lang="zh-CN" altLang="en-US" sz="6600" b="1">
              <a:solidFill>
                <a:srgbClr val="FF0000"/>
              </a:solidFill>
              <a:latin typeface="黑体" panose="02010600030101010101" charset="-122"/>
              <a:ea typeface="黑体" panose="02010600030101010101" charset="-122"/>
            </a:endParaRPr>
          </a:p>
          <a:p>
            <a:endParaRPr lang="zh-CN" altLang="en-US" sz="6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3314" name="内容占位符 3"/>
          <p:cNvPicPr>
            <a:picLocks noGrp="1" noChangeAspect="1"/>
          </p:cNvPicPr>
          <p:nvPr/>
        </p:nvPicPr>
        <p:blipFill>
          <a:blip r:embed="rId1"/>
          <a:stretch>
            <a:fillRect/>
          </a:stretch>
        </p:blipFill>
        <p:spPr>
          <a:xfrm>
            <a:off x="5666105" y="0"/>
            <a:ext cx="6334125" cy="6858000"/>
          </a:xfrm>
          <a:prstGeom prst="rect">
            <a:avLst/>
          </a:prstGeom>
          <a:noFill/>
          <a:ln w="9525">
            <a:noFill/>
          </a:ln>
        </p:spPr>
      </p:pic>
      <p:pic>
        <p:nvPicPr>
          <p:cNvPr id="13315" name="图片 6"/>
          <p:cNvPicPr>
            <a:picLocks noChangeAspect="1"/>
          </p:cNvPicPr>
          <p:nvPr/>
        </p:nvPicPr>
        <p:blipFill>
          <a:blip r:embed="rId2"/>
          <a:stretch>
            <a:fillRect/>
          </a:stretch>
        </p:blipFill>
        <p:spPr>
          <a:xfrm>
            <a:off x="146050" y="0"/>
            <a:ext cx="6279515" cy="68580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QQ截图20160908233859"/>
          <p:cNvPicPr>
            <a:picLocks noChangeAspect="1"/>
          </p:cNvPicPr>
          <p:nvPr>
            <p:ph sz="half" idx="2"/>
          </p:nvPr>
        </p:nvPicPr>
        <p:blipFill>
          <a:blip r:embed="rId1"/>
          <a:stretch>
            <a:fillRect/>
          </a:stretch>
        </p:blipFill>
        <p:spPr>
          <a:xfrm>
            <a:off x="315595" y="343535"/>
            <a:ext cx="7907020" cy="3858895"/>
          </a:xfrm>
          <a:prstGeom prst="rect">
            <a:avLst/>
          </a:prstGeom>
          <a:ln>
            <a:solidFill>
              <a:schemeClr val="accent1">
                <a:lumMod val="90000"/>
              </a:schemeClr>
            </a:solidFill>
          </a:ln>
        </p:spPr>
      </p:pic>
      <p:pic>
        <p:nvPicPr>
          <p:cNvPr id="14338" name="内容占位符 3"/>
          <p:cNvPicPr>
            <a:picLocks noGrp="1" noChangeAspect="1"/>
          </p:cNvPicPr>
          <p:nvPr>
            <p:ph sz="half" idx="1"/>
          </p:nvPr>
        </p:nvPicPr>
        <p:blipFill>
          <a:blip r:embed="rId2"/>
          <a:stretch>
            <a:fillRect/>
          </a:stretch>
        </p:blipFill>
        <p:spPr>
          <a:xfrm>
            <a:off x="4172585" y="3242310"/>
            <a:ext cx="7568565" cy="3314065"/>
          </a:xfrm>
          <a:prstGeom prst="rect">
            <a:avLst/>
          </a:prstGeom>
          <a:noFill/>
          <a:ln w="9525">
            <a:solidFill>
              <a:schemeClr val="accent1">
                <a:lumMod val="90000"/>
              </a:schemeClr>
            </a:solidFill>
            <a:miter/>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文本框 3"/>
          <p:cNvSpPr txBox="1"/>
          <p:nvPr/>
        </p:nvSpPr>
        <p:spPr>
          <a:xfrm>
            <a:off x="2503805" y="2529205"/>
            <a:ext cx="7316470" cy="1097280"/>
          </a:xfrm>
          <a:prstGeom prst="rect">
            <a:avLst/>
          </a:prstGeom>
          <a:noFill/>
          <a:ln w="9525">
            <a:noFill/>
          </a:ln>
        </p:spPr>
        <p:txBody>
          <a:bodyPr wrap="square" anchor="t">
            <a:spAutoFit/>
          </a:bodyPr>
          <a:p>
            <a:pPr lvl="0"/>
            <a:r>
              <a:rPr lang="zh-CN" altLang="en-US" sz="6600" b="1">
                <a:solidFill>
                  <a:srgbClr val="FF0000"/>
                </a:solidFill>
                <a:latin typeface="黑体" panose="02010600030101010101" charset="-122"/>
                <a:ea typeface="黑体" panose="02010600030101010101" charset="-122"/>
              </a:rPr>
              <a:t>步骤一：明确规范</a:t>
            </a:r>
            <a:endParaRPr lang="zh-CN" altLang="en-US" sz="6600" b="1">
              <a:solidFill>
                <a:srgbClr val="FF0000"/>
              </a:solidFill>
              <a:latin typeface="黑体" panose="02010600030101010101" charset="-122"/>
              <a:ea typeface="黑体" panose="02010600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a:xfrm>
            <a:off x="2546033" y="173038"/>
            <a:ext cx="7099300" cy="700087"/>
          </a:xfrm>
        </p:spPr>
        <p:txBody>
          <a:bodyPr wrap="square" lIns="91440" tIns="45720" rIns="91440" bIns="45720" anchor="b"/>
          <a:p>
            <a:pPr algn="ctr" eaLnBrk="1" hangingPunct="1"/>
            <a:r>
              <a:rPr lang="zh-CN" altLang="en-US" b="1" dirty="0">
                <a:solidFill>
                  <a:srgbClr val="000000"/>
                </a:solidFill>
                <a:ea typeface="黑体" panose="02010600030101010101" charset="-122"/>
              </a:rPr>
              <a:t>套卷训练十问</a:t>
            </a:r>
            <a:endParaRPr lang="zh-CN" altLang="en-US" b="1" dirty="0">
              <a:solidFill>
                <a:srgbClr val="000000"/>
              </a:solidFill>
              <a:ea typeface="黑体" panose="02010600030101010101" charset="-122"/>
            </a:endParaRPr>
          </a:p>
        </p:txBody>
      </p:sp>
      <p:sp>
        <p:nvSpPr>
          <p:cNvPr id="6147" name="Rectangle 3"/>
          <p:cNvSpPr>
            <a:spLocks noGrp="1"/>
          </p:cNvSpPr>
          <p:nvPr>
            <p:ph idx="1"/>
          </p:nvPr>
        </p:nvSpPr>
        <p:spPr>
          <a:xfrm>
            <a:off x="529590" y="873125"/>
            <a:ext cx="11144250" cy="5800725"/>
          </a:xfrm>
        </p:spPr>
        <p:txBody>
          <a:bodyPr wrap="square" lIns="91440" tIns="45720" rIns="91440" bIns="45720" anchor="t"/>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1.拿到试卷先做什么？    2.你按什么顺序答题？</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3.你的时间把握得好吗？  4.试卷细节（信息点）注意到了吗？</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5.遇到难题你如何应对？</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6.答卷中，心态如何？有做不下去的时刻吗？</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7.你的卷面如何？什么题目应该打草稿？</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8.这次测验，你从答案中学到了哪些东西？</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9.你需要回顾的内容有哪些？回顾了吗？</a:t>
            </a:r>
            <a:endParaRPr lang="zh-CN" altLang="en-US" sz="2800" dirty="0">
              <a:solidFill>
                <a:srgbClr val="000000"/>
              </a:solidFill>
              <a:latin typeface="黑体" panose="02010600030101010101" charset="-122"/>
              <a:ea typeface="黑体" panose="02010600030101010101" charset="-122"/>
            </a:endParaRPr>
          </a:p>
          <a:p>
            <a:pPr indent="0" eaLnBrk="1" hangingPunct="1">
              <a:lnSpc>
                <a:spcPct val="150000"/>
              </a:lnSpc>
            </a:pPr>
            <a:r>
              <a:rPr lang="zh-CN" altLang="en-US" sz="2800" dirty="0">
                <a:solidFill>
                  <a:srgbClr val="000000"/>
                </a:solidFill>
                <a:latin typeface="黑体" panose="02010600030101010101" charset="-122"/>
                <a:ea typeface="黑体" panose="02010600030101010101" charset="-122"/>
              </a:rPr>
              <a:t>10.哪些问题是注意一下就可以避免的？</a:t>
            </a:r>
            <a:endParaRPr lang="zh-CN" altLang="en-US" sz="2800" dirty="0">
              <a:solidFill>
                <a:srgbClr val="000000"/>
              </a:solidFill>
              <a:latin typeface="黑体" panose="02010600030101010101" charset="-122"/>
              <a:ea typeface="黑体"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7">
                                            <p:txEl>
                                              <p:charRg st="0" end="27"/>
                                            </p:txEl>
                                          </p:spTgt>
                                        </p:tgtEl>
                                        <p:attrNameLst>
                                          <p:attrName>style.visibility</p:attrName>
                                        </p:attrNameLst>
                                      </p:cBhvr>
                                      <p:to>
                                        <p:strVal val="visible"/>
                                      </p:to>
                                    </p:set>
                                    <p:animEffect transition="in" filter="blinds(horizontal)">
                                      <p:cBhvr>
                                        <p:cTn id="7" dur="500"/>
                                        <p:tgtEl>
                                          <p:spTgt spid="6147">
                                            <p:txEl>
                                              <p:charRg st="0" end="2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7">
                                            <p:txEl>
                                              <p:charRg st="27" end="42"/>
                                            </p:txEl>
                                          </p:spTgt>
                                        </p:tgtEl>
                                        <p:attrNameLst>
                                          <p:attrName>style.visibility</p:attrName>
                                        </p:attrNameLst>
                                      </p:cBhvr>
                                      <p:to>
                                        <p:strVal val="visible"/>
                                      </p:to>
                                    </p:set>
                                    <p:animEffect transition="in" filter="blinds(horizontal)">
                                      <p:cBhvr>
                                        <p:cTn id="12" dur="500"/>
                                        <p:tgtEl>
                                          <p:spTgt spid="6147">
                                            <p:txEl>
                                              <p:charRg st="27"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7">
                                            <p:txEl>
                                              <p:charRg st="60" end="73"/>
                                            </p:txEl>
                                          </p:spTgt>
                                        </p:tgtEl>
                                        <p:attrNameLst>
                                          <p:attrName>style.visibility</p:attrName>
                                        </p:attrNameLst>
                                      </p:cBhvr>
                                      <p:to>
                                        <p:strVal val="visible"/>
                                      </p:to>
                                    </p:set>
                                    <p:animEffect transition="in" filter="blinds(horizontal)">
                                      <p:cBhvr>
                                        <p:cTn id="17" dur="500"/>
                                        <p:tgtEl>
                                          <p:spTgt spid="6147">
                                            <p:txEl>
                                              <p:charRg st="60" end="7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7">
                                            <p:txEl>
                                              <p:charRg st="73" end="95"/>
                                            </p:txEl>
                                          </p:spTgt>
                                        </p:tgtEl>
                                        <p:attrNameLst>
                                          <p:attrName>style.visibility</p:attrName>
                                        </p:attrNameLst>
                                      </p:cBhvr>
                                      <p:to>
                                        <p:strVal val="visible"/>
                                      </p:to>
                                    </p:set>
                                    <p:animEffect transition="in" filter="blinds(horizontal)">
                                      <p:cBhvr>
                                        <p:cTn id="22" dur="500"/>
                                        <p:tgtEl>
                                          <p:spTgt spid="6147">
                                            <p:txEl>
                                              <p:charRg st="73" end="9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7">
                                            <p:txEl>
                                              <p:charRg st="95" end="115"/>
                                            </p:txEl>
                                          </p:spTgt>
                                        </p:tgtEl>
                                        <p:attrNameLst>
                                          <p:attrName>style.visibility</p:attrName>
                                        </p:attrNameLst>
                                      </p:cBhvr>
                                      <p:to>
                                        <p:strVal val="visible"/>
                                      </p:to>
                                    </p:set>
                                    <p:animEffect transition="in" filter="blinds(horizontal)">
                                      <p:cBhvr>
                                        <p:cTn id="27" dur="500"/>
                                        <p:tgtEl>
                                          <p:spTgt spid="6147">
                                            <p:txEl>
                                              <p:charRg st="95" end="1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47">
                                            <p:txEl>
                                              <p:charRg st="115" end="136"/>
                                            </p:txEl>
                                          </p:spTgt>
                                        </p:tgtEl>
                                        <p:attrNameLst>
                                          <p:attrName>style.visibility</p:attrName>
                                        </p:attrNameLst>
                                      </p:cBhvr>
                                      <p:to>
                                        <p:strVal val="visible"/>
                                      </p:to>
                                    </p:set>
                                    <p:animEffect transition="in" filter="blinds(horizontal)">
                                      <p:cBhvr>
                                        <p:cTn id="32" dur="500"/>
                                        <p:tgtEl>
                                          <p:spTgt spid="6147">
                                            <p:txEl>
                                              <p:charRg st="115" end="13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147">
                                            <p:txEl>
                                              <p:charRg st="136" end="156"/>
                                            </p:txEl>
                                          </p:spTgt>
                                        </p:tgtEl>
                                        <p:attrNameLst>
                                          <p:attrName>style.visibility</p:attrName>
                                        </p:attrNameLst>
                                      </p:cBhvr>
                                      <p:to>
                                        <p:strVal val="visible"/>
                                      </p:to>
                                    </p:set>
                                    <p:animEffect transition="in" filter="blinds(horizontal)">
                                      <p:cBhvr>
                                        <p:cTn id="37" dur="500"/>
                                        <p:tgtEl>
                                          <p:spTgt spid="6147">
                                            <p:txEl>
                                              <p:charRg st="136" end="15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147">
                                            <p:txEl>
                                              <p:charRg st="156" end="190"/>
                                            </p:txEl>
                                          </p:spTgt>
                                        </p:tgtEl>
                                        <p:attrNameLst>
                                          <p:attrName>style.visibility</p:attrName>
                                        </p:attrNameLst>
                                      </p:cBhvr>
                                      <p:to>
                                        <p:strVal val="visible"/>
                                      </p:to>
                                    </p:set>
                                    <p:animEffect transition="in" filter="blinds(horizontal)">
                                      <p:cBhvr>
                                        <p:cTn id="42" dur="500"/>
                                        <p:tgtEl>
                                          <p:spTgt spid="6147">
                                            <p:txEl>
                                              <p:charRg st="156" end="1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a:xfrm>
            <a:off x="2509203" y="373063"/>
            <a:ext cx="7099300" cy="700087"/>
          </a:xfrm>
          <a:solidFill>
            <a:schemeClr val="bg1"/>
          </a:solidFill>
          <a:ln>
            <a:solidFill>
              <a:srgbClr val="0000FF"/>
            </a:solidFill>
            <a:miter/>
          </a:ln>
        </p:spPr>
        <p:txBody>
          <a:bodyPr wrap="square" anchor="b"/>
          <a:p>
            <a:pPr lvl="0" algn="ctr"/>
            <a:r>
              <a:rPr lang="zh-CN" altLang="en-US">
                <a:solidFill>
                  <a:srgbClr val="000000"/>
                </a:solidFill>
                <a:ea typeface="黑体" panose="02010600030101010101" charset="-122"/>
              </a:rPr>
              <a:t>套卷</a:t>
            </a:r>
            <a:r>
              <a:rPr lang="en-US" altLang="zh-CN">
                <a:solidFill>
                  <a:srgbClr val="000000"/>
                </a:solidFill>
                <a:ea typeface="黑体" panose="02010600030101010101" charset="-122"/>
              </a:rPr>
              <a:t>2</a:t>
            </a:r>
            <a:r>
              <a:rPr lang="zh-CN" altLang="en-US">
                <a:solidFill>
                  <a:srgbClr val="000000"/>
                </a:solidFill>
                <a:ea typeface="黑体" panose="02010600030101010101" charset="-122"/>
              </a:rPr>
              <a:t>训练十问反思</a:t>
            </a:r>
            <a:endParaRPr lang="zh-CN" altLang="en-US">
              <a:solidFill>
                <a:srgbClr val="000000"/>
              </a:solidFill>
              <a:ea typeface="黑体" panose="02010600030101010101" charset="-122"/>
            </a:endParaRPr>
          </a:p>
        </p:txBody>
      </p:sp>
      <p:sp>
        <p:nvSpPr>
          <p:cNvPr id="11267" name="Rectangle 3"/>
          <p:cNvSpPr>
            <a:spLocks noGrp="1"/>
          </p:cNvSpPr>
          <p:nvPr>
            <p:ph type="body"/>
          </p:nvPr>
        </p:nvSpPr>
        <p:spPr>
          <a:xfrm>
            <a:off x="219075" y="1442085"/>
            <a:ext cx="11496675" cy="4194175"/>
          </a:xfrm>
        </p:spPr>
        <p:txBody>
          <a:bodyPr wrap="square" anchor="t"/>
          <a:p>
            <a:pPr lvl="0" indent="-292100">
              <a:lnSpc>
                <a:spcPct val="150000"/>
              </a:lnSpc>
            </a:pPr>
            <a:r>
              <a:rPr lang="en-US" altLang="zh-CN" sz="2800" b="1">
                <a:solidFill>
                  <a:srgbClr val="000000"/>
                </a:solidFill>
                <a:latin typeface="楷体" pitchFamily="49" charset="-122"/>
                <a:ea typeface="楷体" pitchFamily="49" charset="-122"/>
              </a:rPr>
              <a:t>1.</a:t>
            </a:r>
            <a:r>
              <a:rPr lang="zh-CN" altLang="en-US" sz="2800" b="1">
                <a:solidFill>
                  <a:srgbClr val="000000"/>
                </a:solidFill>
                <a:latin typeface="楷体" pitchFamily="49" charset="-122"/>
                <a:ea typeface="楷体" pitchFamily="49" charset="-122"/>
              </a:rPr>
              <a:t>拿到试卷先做什么？</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培萍反思没先写名字。</a:t>
            </a:r>
            <a:r>
              <a:rPr lang="zh-CN" altLang="en-US" sz="2800" b="1">
                <a:solidFill>
                  <a:srgbClr val="000000"/>
                </a:solidFill>
                <a:latin typeface="楷体" pitchFamily="49" charset="-122"/>
                <a:ea typeface="楷体" pitchFamily="49" charset="-122"/>
              </a:rPr>
              <a:t>    </a:t>
            </a:r>
            <a:endParaRPr lang="zh-CN" altLang="en-US" sz="2800" b="1">
              <a:solidFill>
                <a:srgbClr val="000000"/>
              </a:solidFill>
              <a:latin typeface="楷体" pitchFamily="49" charset="-122"/>
              <a:ea typeface="楷体" pitchFamily="49" charset="-122"/>
            </a:endParaRPr>
          </a:p>
          <a:p>
            <a:pPr lvl="0" indent="-292100">
              <a:lnSpc>
                <a:spcPct val="150000"/>
              </a:lnSpc>
            </a:pPr>
            <a:r>
              <a:rPr lang="en-US" altLang="zh-CN" sz="2800" b="1">
                <a:solidFill>
                  <a:srgbClr val="000000"/>
                </a:solidFill>
                <a:latin typeface="楷体" pitchFamily="49" charset="-122"/>
                <a:ea typeface="楷体" pitchFamily="49" charset="-122"/>
              </a:rPr>
              <a:t>2.</a:t>
            </a:r>
            <a:r>
              <a:rPr lang="zh-CN" altLang="en-US" sz="2800" b="1">
                <a:solidFill>
                  <a:srgbClr val="000000"/>
                </a:solidFill>
                <a:latin typeface="楷体" pitchFamily="49" charset="-122"/>
                <a:ea typeface="楷体" pitchFamily="49" charset="-122"/>
              </a:rPr>
              <a:t>你按什么顺序答题？</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婷娜反思先做现代文，强行阅读效果不好。</a:t>
            </a:r>
            <a:endParaRPr lang="zh-CN" altLang="en-US" sz="2800" b="1">
              <a:solidFill>
                <a:srgbClr val="FF0000"/>
              </a:solidFill>
              <a:latin typeface="楷体" pitchFamily="49" charset="-122"/>
              <a:ea typeface="楷体" pitchFamily="49" charset="-122"/>
            </a:endParaRPr>
          </a:p>
          <a:p>
            <a:pPr lvl="0" indent="-292100">
              <a:lnSpc>
                <a:spcPct val="150000"/>
              </a:lnSpc>
            </a:pPr>
            <a:r>
              <a:rPr lang="en-US" altLang="zh-CN" sz="2800" b="1">
                <a:solidFill>
                  <a:srgbClr val="000000"/>
                </a:solidFill>
                <a:latin typeface="楷体" pitchFamily="49" charset="-122"/>
                <a:ea typeface="楷体" pitchFamily="49" charset="-122"/>
              </a:rPr>
              <a:t>3.</a:t>
            </a:r>
            <a:r>
              <a:rPr lang="zh-CN" altLang="en-US" sz="2800" b="1">
                <a:solidFill>
                  <a:srgbClr val="000000"/>
                </a:solidFill>
                <a:latin typeface="楷体" pitchFamily="49" charset="-122"/>
                <a:ea typeface="楷体" pitchFamily="49" charset="-122"/>
              </a:rPr>
              <a:t>你的时间把握得好吗？</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王宗仁选考题没做。</a:t>
            </a:r>
            <a:endParaRPr lang="zh-CN" altLang="en-US" sz="2800" b="1">
              <a:solidFill>
                <a:srgbClr val="FF0000"/>
              </a:solidFill>
              <a:latin typeface="楷体" pitchFamily="49" charset="-122"/>
              <a:ea typeface="楷体" pitchFamily="49" charset="-122"/>
            </a:endParaRPr>
          </a:p>
          <a:p>
            <a:pPr lvl="0" indent="-292100">
              <a:lnSpc>
                <a:spcPct val="150000"/>
              </a:lnSpc>
            </a:pPr>
            <a:r>
              <a:rPr lang="en-US" altLang="zh-CN" sz="2800" b="1">
                <a:solidFill>
                  <a:srgbClr val="000000"/>
                </a:solidFill>
                <a:latin typeface="楷体" pitchFamily="49" charset="-122"/>
                <a:ea typeface="楷体" pitchFamily="49" charset="-122"/>
              </a:rPr>
              <a:t>4.</a:t>
            </a:r>
            <a:r>
              <a:rPr lang="zh-CN" altLang="en-US" sz="2800" b="1">
                <a:solidFill>
                  <a:srgbClr val="000000"/>
                </a:solidFill>
                <a:latin typeface="楷体" pitchFamily="49" charset="-122"/>
                <a:ea typeface="楷体" pitchFamily="49" charset="-122"/>
              </a:rPr>
              <a:t>试卷细节（信息点）注意到了吗？</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很多人没注意</a:t>
            </a:r>
            <a:r>
              <a:rPr lang="en-US" altLang="zh-CN" sz="2800" b="1">
                <a:solidFill>
                  <a:srgbClr val="FF0000"/>
                </a:solidFill>
                <a:latin typeface="楷体" pitchFamily="49" charset="-122"/>
                <a:ea typeface="楷体" pitchFamily="49" charset="-122"/>
              </a:rPr>
              <a:t>17</a:t>
            </a:r>
            <a:r>
              <a:rPr lang="zh-CN" altLang="en-US" sz="2800" b="1">
                <a:solidFill>
                  <a:srgbClr val="FF0000"/>
                </a:solidFill>
                <a:latin typeface="楷体" pitchFamily="49" charset="-122"/>
                <a:ea typeface="楷体" pitchFamily="49" charset="-122"/>
              </a:rPr>
              <a:t>题格子字数。</a:t>
            </a:r>
            <a:endParaRPr lang="zh-CN" altLang="en-US" sz="2800" b="1">
              <a:solidFill>
                <a:srgbClr val="FF0000"/>
              </a:solidFill>
              <a:latin typeface="楷体" pitchFamily="49" charset="-122"/>
              <a:ea typeface="楷体" pitchFamily="49" charset="-122"/>
            </a:endParaRPr>
          </a:p>
          <a:p>
            <a:pPr lvl="0" indent="-292100">
              <a:lnSpc>
                <a:spcPct val="150000"/>
              </a:lnSpc>
            </a:pPr>
            <a:r>
              <a:rPr lang="en-US" altLang="zh-CN" sz="2800" b="1">
                <a:solidFill>
                  <a:srgbClr val="000000"/>
                </a:solidFill>
                <a:latin typeface="楷体" pitchFamily="49" charset="-122"/>
                <a:ea typeface="楷体" pitchFamily="49" charset="-122"/>
              </a:rPr>
              <a:t>5.</a:t>
            </a:r>
            <a:r>
              <a:rPr lang="zh-CN" altLang="en-US" sz="2800" b="1">
                <a:solidFill>
                  <a:srgbClr val="000000"/>
                </a:solidFill>
                <a:latin typeface="楷体" pitchFamily="49" charset="-122"/>
                <a:ea typeface="楷体" pitchFamily="49" charset="-122"/>
              </a:rPr>
              <a:t>遇到难题你如何应对？</a:t>
            </a:r>
            <a:endParaRPr lang="zh-CN" altLang="en-US" sz="2800" b="1">
              <a:solidFill>
                <a:srgbClr val="000000"/>
              </a:solidFill>
              <a:latin typeface="楷体" pitchFamily="49" charset="-122"/>
              <a:ea typeface="楷体" pitchFamily="49" charset="-122"/>
            </a:endParaRPr>
          </a:p>
          <a:p>
            <a:pPr lvl="0" indent="-292100">
              <a:lnSpc>
                <a:spcPct val="150000"/>
              </a:lnSpc>
            </a:pPr>
            <a:r>
              <a:rPr lang="en-US" altLang="zh-CN" sz="2800" b="1">
                <a:solidFill>
                  <a:srgbClr val="000000"/>
                </a:solidFill>
                <a:latin typeface="楷体" pitchFamily="49" charset="-122"/>
                <a:ea typeface="楷体" pitchFamily="49" charset="-122"/>
              </a:rPr>
              <a:t>6.</a:t>
            </a:r>
            <a:r>
              <a:rPr lang="zh-CN" altLang="en-US" sz="2800" b="1">
                <a:solidFill>
                  <a:srgbClr val="000000"/>
                </a:solidFill>
                <a:latin typeface="楷体" pitchFamily="49" charset="-122"/>
                <a:ea typeface="楷体" pitchFamily="49" charset="-122"/>
              </a:rPr>
              <a:t>答卷中，心态如何？有做不下去的时刻吗？</a:t>
            </a:r>
            <a:r>
              <a:rPr lang="en-US" altLang="zh-CN" sz="2800" b="1">
                <a:solidFill>
                  <a:srgbClr val="000000"/>
                </a:solidFill>
                <a:latin typeface="楷体" pitchFamily="49" charset="-122"/>
                <a:ea typeface="楷体" pitchFamily="49" charset="-122"/>
              </a:rPr>
              <a:t>——</a:t>
            </a:r>
            <a:r>
              <a:rPr lang="zh-CN" altLang="en-US" sz="2800" b="1">
                <a:solidFill>
                  <a:srgbClr val="FF0000"/>
                </a:solidFill>
                <a:latin typeface="楷体" pitchFamily="49" charset="-122"/>
                <a:ea typeface="楷体" pitchFamily="49" charset="-122"/>
              </a:rPr>
              <a:t>洪伟玲反思有发呆。</a:t>
            </a:r>
            <a:endParaRPr lang="zh-CN" altLang="en-US" sz="2800" b="1">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7">
                                            <p:txEl>
                                              <p:charRg st="0" end="28"/>
                                            </p:txEl>
                                          </p:spTgt>
                                        </p:tgtEl>
                                        <p:attrNameLst>
                                          <p:attrName>style.visibility</p:attrName>
                                        </p:attrNameLst>
                                      </p:cBhvr>
                                      <p:to>
                                        <p:strVal val="visible"/>
                                      </p:to>
                                    </p:set>
                                    <p:animEffect transition="in" filter="blinds(horizontal)">
                                      <p:cBhvr>
                                        <p:cTn id="7" dur="500"/>
                                        <p:tgtEl>
                                          <p:spTgt spid="11267">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7">
                                            <p:txEl>
                                              <p:charRg st="28" end="61"/>
                                            </p:txEl>
                                          </p:spTgt>
                                        </p:tgtEl>
                                        <p:attrNameLst>
                                          <p:attrName>style.visibility</p:attrName>
                                        </p:attrNameLst>
                                      </p:cBhvr>
                                      <p:to>
                                        <p:strVal val="visible"/>
                                      </p:to>
                                    </p:set>
                                    <p:animEffect transition="in" filter="blinds(horizontal)">
                                      <p:cBhvr>
                                        <p:cTn id="12" dur="500"/>
                                        <p:tgtEl>
                                          <p:spTgt spid="11267">
                                            <p:txEl>
                                              <p:charRg st="28" end="6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7">
                                            <p:txEl>
                                              <p:charRg st="61" end="85"/>
                                            </p:txEl>
                                          </p:spTgt>
                                        </p:tgtEl>
                                        <p:attrNameLst>
                                          <p:attrName>style.visibility</p:attrName>
                                        </p:attrNameLst>
                                      </p:cBhvr>
                                      <p:to>
                                        <p:strVal val="visible"/>
                                      </p:to>
                                    </p:set>
                                    <p:animEffect transition="in" filter="blinds(horizontal)">
                                      <p:cBhvr>
                                        <p:cTn id="17" dur="500"/>
                                        <p:tgtEl>
                                          <p:spTgt spid="11267">
                                            <p:txEl>
                                              <p:charRg st="61" end="8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7">
                                            <p:txEl>
                                              <p:charRg st="85" end="119"/>
                                            </p:txEl>
                                          </p:spTgt>
                                        </p:tgtEl>
                                        <p:attrNameLst>
                                          <p:attrName>style.visibility</p:attrName>
                                        </p:attrNameLst>
                                      </p:cBhvr>
                                      <p:to>
                                        <p:strVal val="visible"/>
                                      </p:to>
                                    </p:set>
                                    <p:animEffect transition="in" filter="blinds(horizontal)">
                                      <p:cBhvr>
                                        <p:cTn id="22" dur="500"/>
                                        <p:tgtEl>
                                          <p:spTgt spid="11267">
                                            <p:txEl>
                                              <p:charRg st="85" end="1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67">
                                            <p:txEl>
                                              <p:charRg st="119" end="132"/>
                                            </p:txEl>
                                          </p:spTgt>
                                        </p:tgtEl>
                                        <p:attrNameLst>
                                          <p:attrName>style.visibility</p:attrName>
                                        </p:attrNameLst>
                                      </p:cBhvr>
                                      <p:to>
                                        <p:strVal val="visible"/>
                                      </p:to>
                                    </p:set>
                                    <p:animEffect transition="in" filter="blinds(horizontal)">
                                      <p:cBhvr>
                                        <p:cTn id="27" dur="500"/>
                                        <p:tgtEl>
                                          <p:spTgt spid="11267">
                                            <p:txEl>
                                              <p:charRg st="119" end="13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67">
                                            <p:txEl>
                                              <p:charRg st="132" end="165"/>
                                            </p:txEl>
                                          </p:spTgt>
                                        </p:tgtEl>
                                        <p:attrNameLst>
                                          <p:attrName>style.visibility</p:attrName>
                                        </p:attrNameLst>
                                      </p:cBhvr>
                                      <p:to>
                                        <p:strVal val="visible"/>
                                      </p:to>
                                    </p:set>
                                    <p:animEffect transition="in" filter="blinds(horizontal)">
                                      <p:cBhvr>
                                        <p:cTn id="32" dur="500"/>
                                        <p:tgtEl>
                                          <p:spTgt spid="11267">
                                            <p:txEl>
                                              <p:charRg st="132" end="16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theme/theme1.xml><?xml version="1.0" encoding="utf-8"?>
<a:theme xmlns:a="http://schemas.openxmlformats.org/drawingml/2006/main" name="经营指数">
  <a:themeElements>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2475</Words>
  <Application>WPS 演示</Application>
  <PresentationFormat>宽屏</PresentationFormat>
  <Paragraphs>160</Paragraphs>
  <Slides>39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Arial</vt:lpstr>
      <vt:lpstr>宋体</vt:lpstr>
      <vt:lpstr>Wingdings</vt:lpstr>
      <vt:lpstr>Calibri Light</vt:lpstr>
      <vt:lpstr>Courier New</vt:lpstr>
      <vt:lpstr>Calibri</vt:lpstr>
      <vt:lpstr>Lucida Sans</vt:lpstr>
      <vt:lpstr>微软雅黑</vt:lpstr>
      <vt:lpstr>黑体</vt:lpstr>
      <vt:lpstr>楷体_GB2312</vt:lpstr>
      <vt:lpstr>楷体</vt:lpstr>
      <vt:lpstr>幼圆</vt:lpstr>
      <vt:lpstr>经营指数</vt:lpstr>
      <vt:lpstr>PowerPoint 演示文稿</vt:lpstr>
      <vt:lpstr>三、效果</vt:lpstr>
      <vt:lpstr>PowerPoint 演示文稿</vt:lpstr>
      <vt:lpstr>PowerPoint 演示文稿</vt:lpstr>
      <vt:lpstr>PowerPoint 演示文稿</vt:lpstr>
      <vt:lpstr>PowerPoint 演示文稿</vt:lpstr>
      <vt:lpstr>PowerPoint 演示文稿</vt:lpstr>
      <vt:lpstr>套卷训练十问</vt:lpstr>
      <vt:lpstr>套卷2训练十问反思</vt:lpstr>
      <vt:lpstr>PowerPoint 演示文稿</vt:lpstr>
      <vt:lpstr>PowerPoint 演示文稿</vt:lpstr>
      <vt:lpstr>PowerPoint 演示文稿</vt:lpstr>
      <vt:lpstr>二、策略性知识——答题思路</vt:lpstr>
      <vt:lpstr>PowerPoint 演示文稿</vt:lpstr>
      <vt:lpstr>PowerPoint 演示文稿</vt:lpstr>
      <vt:lpstr>答案</vt:lpstr>
      <vt:lpstr>答案修改</vt:lpstr>
      <vt:lpstr>PowerPoint 演示文稿</vt:lpstr>
      <vt:lpstr>PowerPoint 演示文稿</vt:lpstr>
      <vt:lpstr>PowerPoint 演示文稿</vt:lpstr>
      <vt:lpstr>2015高考新课标2卷真题练习</vt:lpstr>
      <vt:lpstr>2015高考新课标2卷真题练习</vt:lpstr>
      <vt:lpstr>PowerPoint 演示文稿</vt:lpstr>
      <vt:lpstr>一、审题问题</vt:lpstr>
      <vt:lpstr>PowerPoint 演示文稿</vt:lpstr>
      <vt:lpstr>PowerPoint 演示文稿</vt:lpstr>
      <vt:lpstr>PowerPoint 演示文稿</vt:lpstr>
      <vt:lpstr>PowerPoint 演示文稿</vt:lpstr>
      <vt:lpstr>PowerPoint 演示文稿</vt:lpstr>
      <vt:lpstr>PowerPoint 演示文稿</vt:lpstr>
      <vt:lpstr>二、做法</vt:lpstr>
      <vt:lpstr>PowerPoint 演示文稿</vt:lpstr>
      <vt:lpstr>PowerPoint 演示文稿</vt:lpstr>
      <vt:lpstr>PowerPoint 演示文稿</vt:lpstr>
      <vt:lpstr>二、做法</vt:lpstr>
      <vt:lpstr>三、效果</vt:lpstr>
      <vt:lpstr>四、关于评改</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cp:revision>
  <dcterms:created xsi:type="dcterms:W3CDTF">2016-09-08T14:56:13Z</dcterms:created>
  <dcterms:modified xsi:type="dcterms:W3CDTF">2016-09-08T16:31:37Z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2052-10.1.0.5864</vt:lpwstr>
  </property>
</Properties>
</file>